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9"/>
  </p:normalViewPr>
  <p:slideViewPr>
    <p:cSldViewPr snapToGrid="0">
      <p:cViewPr varScale="1">
        <p:scale>
          <a:sx n="74" d="100"/>
          <a:sy n="74" d="100"/>
        </p:scale>
        <p:origin x="10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EC10FBA-F4F1-D249-9AAE-5FF561A58698}"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3710182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EC10FBA-F4F1-D249-9AAE-5FF561A58698}"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2030707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EC10FBA-F4F1-D249-9AAE-5FF561A58698}"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1311752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EC10FBA-F4F1-D249-9AAE-5FF561A58698}"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3644734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EC10FBA-F4F1-D249-9AAE-5FF561A58698}"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165422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EC10FBA-F4F1-D249-9AAE-5FF561A58698}"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3448184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C10FBA-F4F1-D249-9AAE-5FF561A58698}"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1120398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EC10FBA-F4F1-D249-9AAE-5FF561A58698}"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76099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EC10FBA-F4F1-D249-9AAE-5FF561A58698}"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541631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EC10FBA-F4F1-D249-9AAE-5FF561A58698}"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4229684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EC10FBA-F4F1-D249-9AAE-5FF561A58698}"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ACE3A7-98CF-4146-94F3-E6EFE071CF3B}" type="slidenum">
              <a:rPr lang="en-US" smtClean="0"/>
              <a:t>‹#›</a:t>
            </a:fld>
            <a:endParaRPr lang="en-US"/>
          </a:p>
        </p:txBody>
      </p:sp>
    </p:spTree>
    <p:extLst>
      <p:ext uri="{BB962C8B-B14F-4D97-AF65-F5344CB8AC3E}">
        <p14:creationId xmlns:p14="http://schemas.microsoft.com/office/powerpoint/2010/main" val="111297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EC10FBA-F4F1-D249-9AAE-5FF561A58698}" type="datetimeFigureOut">
              <a:rPr lang="en-US" smtClean="0"/>
              <a:t>9/14/2026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ACE3A7-98CF-4146-94F3-E6EFE071CF3B}" type="slidenum">
              <a:rPr lang="en-US" smtClean="0"/>
              <a:t>‹#›</a:t>
            </a:fld>
            <a:endParaRPr lang="en-US"/>
          </a:p>
        </p:txBody>
      </p:sp>
    </p:spTree>
    <p:extLst>
      <p:ext uri="{BB962C8B-B14F-4D97-AF65-F5344CB8AC3E}">
        <p14:creationId xmlns:p14="http://schemas.microsoft.com/office/powerpoint/2010/main" val="36537176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F8B9197-7BA7-40F7-9FD1-D63F1D5620DC}"/>
              </a:ext>
            </a:extLst>
          </p:cNvPr>
          <p:cNvPicPr>
            <a:picLocks noChangeAspect="1"/>
          </p:cNvPicPr>
          <p:nvPr/>
        </p:nvPicPr>
        <p:blipFill>
          <a:blip r:embed="rId2"/>
          <a:stretch>
            <a:fillRect/>
          </a:stretch>
        </p:blipFill>
        <p:spPr>
          <a:xfrm>
            <a:off x="0" y="14882"/>
            <a:ext cx="9144000" cy="6842234"/>
          </a:xfrm>
          <a:prstGeom prst="rect">
            <a:avLst/>
          </a:prstGeom>
        </p:spPr>
      </p:pic>
      <p:sp>
        <p:nvSpPr>
          <p:cNvPr id="26" name="Text Box 1">
            <a:extLst>
              <a:ext uri="{FF2B5EF4-FFF2-40B4-BE49-F238E27FC236}">
                <a16:creationId xmlns:a16="http://schemas.microsoft.com/office/drawing/2014/main" id="{87426B9F-2E7B-49A2-94B6-657131F1DC9C}"/>
              </a:ext>
            </a:extLst>
          </p:cNvPr>
          <p:cNvSpPr txBox="1"/>
          <p:nvPr/>
        </p:nvSpPr>
        <p:spPr>
          <a:xfrm>
            <a:off x="1250950" y="0"/>
            <a:ext cx="5953291" cy="36004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a:r>
              <a:rPr lang="en-GB" sz="1000" b="1" dirty="0" err="1">
                <a:effectLst/>
                <a:latin typeface="Comic Sans MS" panose="030F0902030302020204" pitchFamily="66" charset="0"/>
                <a:ea typeface="Times New Roman" panose="02020603050405020304" pitchFamily="18" charset="0"/>
              </a:rPr>
              <a:t>Dinasyddion</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moesegol</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gwybodus</a:t>
            </a:r>
            <a:r>
              <a:rPr lang="en-GB" sz="1000"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sy’n</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barod</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i</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fod</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yn</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ddinasyddion</a:t>
            </a:r>
            <a:r>
              <a:rPr lang="en-GB" sz="1000" b="1" dirty="0">
                <a:effectLst/>
                <a:latin typeface="Comic Sans MS" panose="030F0902030302020204" pitchFamily="66" charset="0"/>
                <a:ea typeface="Times New Roman" panose="02020603050405020304" pitchFamily="18" charset="0"/>
              </a:rPr>
              <a:t> Cymru </a:t>
            </a:r>
            <a:r>
              <a:rPr lang="en-GB" sz="1000" b="1" dirty="0" err="1">
                <a:effectLst/>
                <a:latin typeface="Comic Sans MS" panose="030F0902030302020204" pitchFamily="66" charset="0"/>
                <a:ea typeface="Times New Roman" panose="02020603050405020304" pitchFamily="18" charset="0"/>
              </a:rPr>
              <a:t>a’r</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byd</a:t>
            </a:r>
            <a:r>
              <a:rPr lang="en-GB" sz="1000" dirty="0">
                <a:effectLst/>
                <a:latin typeface="Comic Sans MS" panose="030F0902030302020204" pitchFamily="66" charset="0"/>
                <a:ea typeface="Times New Roman" panose="02020603050405020304" pitchFamily="18" charset="0"/>
              </a:rPr>
              <a:t>.</a:t>
            </a:r>
            <a:endParaRPr lang="en-GB" sz="1200" dirty="0">
              <a:effectLst/>
              <a:latin typeface="Times New Roman" panose="02020603050405020304" pitchFamily="18" charset="0"/>
              <a:ea typeface="Times New Roman" panose="02020603050405020304" pitchFamily="18" charset="0"/>
            </a:endParaRPr>
          </a:p>
          <a:p>
            <a:r>
              <a:rPr lang="en-GB" sz="1000" b="1" dirty="0">
                <a:solidFill>
                  <a:srgbClr val="000000"/>
                </a:solidFill>
                <a:effectLst/>
                <a:latin typeface="Comic Sans MS" panose="030F0902030302020204" pitchFamily="66"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27" name="Text Box 1">
            <a:extLst>
              <a:ext uri="{FF2B5EF4-FFF2-40B4-BE49-F238E27FC236}">
                <a16:creationId xmlns:a16="http://schemas.microsoft.com/office/drawing/2014/main" id="{6C0F64FA-5582-441A-AFED-5B6069B7770D}"/>
              </a:ext>
            </a:extLst>
          </p:cNvPr>
          <p:cNvSpPr txBox="1"/>
          <p:nvPr/>
        </p:nvSpPr>
        <p:spPr>
          <a:xfrm rot="16200000">
            <a:off x="5574777" y="3238568"/>
            <a:ext cx="6877050" cy="36004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a:r>
              <a:rPr lang="en-GB" sz="1000" b="1" dirty="0" err="1">
                <a:effectLst/>
                <a:latin typeface="Comic Sans MS" panose="030F0902030302020204" pitchFamily="66" charset="0"/>
                <a:ea typeface="Times New Roman" panose="02020603050405020304" pitchFamily="18" charset="0"/>
              </a:rPr>
              <a:t>Unigolion</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iach</a:t>
            </a:r>
            <a:r>
              <a:rPr lang="en-GB" sz="1000" b="1" dirty="0">
                <a:effectLst/>
                <a:latin typeface="Comic Sans MS" panose="030F0902030302020204" pitchFamily="66" charset="0"/>
                <a:ea typeface="Times New Roman" panose="02020603050405020304" pitchFamily="18" charset="0"/>
              </a:rPr>
              <a:t>, </a:t>
            </a:r>
            <a:r>
              <a:rPr lang="en-GB" sz="1000" b="1" dirty="0" err="1">
                <a:effectLst/>
                <a:latin typeface="Comic Sans MS" panose="030F0902030302020204" pitchFamily="66" charset="0"/>
                <a:ea typeface="Times New Roman" panose="02020603050405020304" pitchFamily="18" charset="0"/>
              </a:rPr>
              <a:t>hyderus</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sy’n</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barod</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i</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fyw</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bywyd</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llawn</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gwerthfawr</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fel</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aelodau</a:t>
            </a:r>
            <a:r>
              <a:rPr lang="en-GB" sz="1000" dirty="0">
                <a:effectLst/>
                <a:latin typeface="Comic Sans MS" panose="030F0902030302020204" pitchFamily="66" charset="0"/>
                <a:ea typeface="Times New Roman" panose="02020603050405020304" pitchFamily="18" charset="0"/>
              </a:rPr>
              <a:t> </a:t>
            </a:r>
            <a:r>
              <a:rPr lang="en-GB" sz="1000" dirty="0" err="1">
                <a:effectLst/>
                <a:latin typeface="Comic Sans MS" panose="030F0902030302020204" pitchFamily="66" charset="0"/>
                <a:ea typeface="Times New Roman" panose="02020603050405020304" pitchFamily="18" charset="0"/>
              </a:rPr>
              <a:t>gwerthfawr</a:t>
            </a:r>
            <a:r>
              <a:rPr lang="en-GB" sz="1000" dirty="0">
                <a:effectLst/>
                <a:latin typeface="Comic Sans MS" panose="030F0902030302020204" pitchFamily="66" charset="0"/>
                <a:ea typeface="Times New Roman" panose="02020603050405020304" pitchFamily="18" charset="0"/>
              </a:rPr>
              <a:t> o </a:t>
            </a:r>
            <a:r>
              <a:rPr lang="en-GB" sz="1000" dirty="0" err="1">
                <a:effectLst/>
                <a:latin typeface="Comic Sans MS" panose="030F0902030302020204" pitchFamily="66" charset="0"/>
                <a:ea typeface="Times New Roman" panose="02020603050405020304" pitchFamily="18" charset="0"/>
              </a:rPr>
              <a:t>gymdeithas</a:t>
            </a:r>
            <a:r>
              <a:rPr lang="en-GB" sz="1000" dirty="0">
                <a:effectLst/>
                <a:latin typeface="Times New Roman" panose="02020603050405020304" pitchFamily="18" charset="0"/>
                <a:ea typeface="Times New Roman" panose="02020603050405020304" pitchFamily="18" charset="0"/>
              </a:rPr>
              <a:t>.</a:t>
            </a:r>
            <a:endParaRPr lang="en-GB" sz="1200" dirty="0">
              <a:effectLst/>
              <a:latin typeface="Times New Roman" panose="02020603050405020304" pitchFamily="18" charset="0"/>
              <a:ea typeface="Times New Roman" panose="02020603050405020304" pitchFamily="18" charset="0"/>
            </a:endParaRPr>
          </a:p>
          <a:p>
            <a:pPr marL="457200"/>
            <a:r>
              <a:rPr lang="en-GB" sz="1000" b="1" dirty="0">
                <a:effectLst/>
                <a:latin typeface="Comic Sans MS" panose="030F0902030302020204" pitchFamily="66"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r>
              <a:rPr lang="en-GB" sz="1000" b="1" dirty="0">
                <a:solidFill>
                  <a:srgbClr val="000000"/>
                </a:solidFill>
                <a:effectLst/>
                <a:latin typeface="Comic Sans MS" panose="030F0902030302020204" pitchFamily="66"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28" name="Text Box 1">
            <a:extLst>
              <a:ext uri="{FF2B5EF4-FFF2-40B4-BE49-F238E27FC236}">
                <a16:creationId xmlns:a16="http://schemas.microsoft.com/office/drawing/2014/main" id="{02C228CE-E7A6-488A-9319-AFC35C5DE462}"/>
              </a:ext>
            </a:extLst>
          </p:cNvPr>
          <p:cNvSpPr txBox="1"/>
          <p:nvPr/>
        </p:nvSpPr>
        <p:spPr>
          <a:xfrm rot="16200000">
            <a:off x="-1997608" y="2947210"/>
            <a:ext cx="4428490" cy="36004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000" b="1" dirty="0" err="1">
                <a:solidFill>
                  <a:srgbClr val="000000"/>
                </a:solidFill>
                <a:effectLst/>
                <a:latin typeface="Comic Sans MS" panose="030F0902030302020204" pitchFamily="66" charset="0"/>
                <a:ea typeface="Times New Roman" panose="02020603050405020304" pitchFamily="18" charset="0"/>
              </a:rPr>
              <a:t>Ddysgwyr</a:t>
            </a:r>
            <a:r>
              <a:rPr lang="en-GB" sz="1000" b="1" dirty="0">
                <a:solidFill>
                  <a:srgbClr val="000000"/>
                </a:solidFill>
                <a:effectLst/>
                <a:latin typeface="Comic Sans MS" panose="030F0902030302020204" pitchFamily="66" charset="0"/>
                <a:ea typeface="Times New Roman" panose="02020603050405020304" pitchFamily="18" charset="0"/>
              </a:rPr>
              <a:t> </a:t>
            </a:r>
            <a:r>
              <a:rPr lang="en-GB" sz="1000" b="1" dirty="0" err="1">
                <a:solidFill>
                  <a:srgbClr val="000000"/>
                </a:solidFill>
                <a:effectLst/>
                <a:latin typeface="Comic Sans MS" panose="030F0902030302020204" pitchFamily="66" charset="0"/>
                <a:ea typeface="Times New Roman" panose="02020603050405020304" pitchFamily="18" charset="0"/>
              </a:rPr>
              <a:t>uchelgeisiol</a:t>
            </a:r>
            <a:r>
              <a:rPr lang="en-GB" sz="1000" b="1" dirty="0">
                <a:solidFill>
                  <a:srgbClr val="000000"/>
                </a:solidFill>
                <a:effectLst/>
                <a:latin typeface="Comic Sans MS" panose="030F0902030302020204" pitchFamily="66" charset="0"/>
                <a:ea typeface="Times New Roman" panose="02020603050405020304" pitchFamily="18" charset="0"/>
              </a:rPr>
              <a:t>, </a:t>
            </a:r>
            <a:r>
              <a:rPr lang="en-GB" sz="1000" b="1" dirty="0" err="1">
                <a:solidFill>
                  <a:srgbClr val="000000"/>
                </a:solidFill>
                <a:effectLst/>
                <a:latin typeface="Comic Sans MS" panose="030F0902030302020204" pitchFamily="66" charset="0"/>
                <a:ea typeface="Times New Roman" panose="02020603050405020304" pitchFamily="18" charset="0"/>
              </a:rPr>
              <a:t>galluog</a:t>
            </a:r>
            <a:r>
              <a:rPr lang="en-GB" sz="1000" dirty="0">
                <a:solidFill>
                  <a:srgbClr val="000000"/>
                </a:solidFill>
                <a:effectLst/>
                <a:latin typeface="Comic Sans MS" panose="030F0902030302020204" pitchFamily="66" charset="0"/>
                <a:ea typeface="Times New Roman" panose="02020603050405020304" pitchFamily="18" charset="0"/>
              </a:rPr>
              <a:t> </a:t>
            </a:r>
            <a:r>
              <a:rPr lang="en-GB" sz="1000" dirty="0" err="1">
                <a:solidFill>
                  <a:srgbClr val="000000"/>
                </a:solidFill>
                <a:effectLst/>
                <a:latin typeface="Comic Sans MS" panose="030F0902030302020204" pitchFamily="66" charset="0"/>
                <a:ea typeface="Times New Roman" panose="02020603050405020304" pitchFamily="18" charset="0"/>
              </a:rPr>
              <a:t>y’n</a:t>
            </a:r>
            <a:r>
              <a:rPr lang="en-GB" sz="1000" dirty="0">
                <a:solidFill>
                  <a:srgbClr val="000000"/>
                </a:solidFill>
                <a:effectLst/>
                <a:latin typeface="Comic Sans MS" panose="030F0902030302020204" pitchFamily="66" charset="0"/>
                <a:ea typeface="Times New Roman" panose="02020603050405020304" pitchFamily="18" charset="0"/>
              </a:rPr>
              <a:t> bared </a:t>
            </a:r>
            <a:r>
              <a:rPr lang="en-GB" sz="1000" dirty="0" err="1">
                <a:solidFill>
                  <a:srgbClr val="000000"/>
                </a:solidFill>
                <a:effectLst/>
                <a:latin typeface="Comic Sans MS" panose="030F0902030302020204" pitchFamily="66" charset="0"/>
                <a:ea typeface="Times New Roman" panose="02020603050405020304" pitchFamily="18" charset="0"/>
              </a:rPr>
              <a:t>i</a:t>
            </a:r>
            <a:r>
              <a:rPr lang="en-GB" sz="1000" dirty="0">
                <a:solidFill>
                  <a:srgbClr val="000000"/>
                </a:solidFill>
                <a:effectLst/>
                <a:latin typeface="Comic Sans MS" panose="030F0902030302020204" pitchFamily="66" charset="0"/>
                <a:ea typeface="Times New Roman" panose="02020603050405020304" pitchFamily="18" charset="0"/>
              </a:rPr>
              <a:t> </a:t>
            </a:r>
            <a:r>
              <a:rPr lang="en-GB" sz="1000" dirty="0" err="1">
                <a:solidFill>
                  <a:srgbClr val="000000"/>
                </a:solidFill>
                <a:effectLst/>
                <a:latin typeface="Comic Sans MS" panose="030F0902030302020204" pitchFamily="66" charset="0"/>
                <a:ea typeface="Times New Roman" panose="02020603050405020304" pitchFamily="18" charset="0"/>
              </a:rPr>
              <a:t>ddysgu</a:t>
            </a:r>
            <a:r>
              <a:rPr lang="en-GB" sz="1000" dirty="0">
                <a:solidFill>
                  <a:srgbClr val="000000"/>
                </a:solidFill>
                <a:effectLst/>
                <a:latin typeface="Comic Sans MS" panose="030F0902030302020204" pitchFamily="66" charset="0"/>
                <a:ea typeface="Times New Roman" panose="02020603050405020304" pitchFamily="18" charset="0"/>
              </a:rPr>
              <a:t> </a:t>
            </a:r>
            <a:r>
              <a:rPr lang="en-GB" sz="1000" dirty="0" err="1">
                <a:solidFill>
                  <a:srgbClr val="000000"/>
                </a:solidFill>
                <a:effectLst/>
                <a:latin typeface="Comic Sans MS" panose="030F0902030302020204" pitchFamily="66" charset="0"/>
                <a:ea typeface="Times New Roman" panose="02020603050405020304" pitchFamily="18" charset="0"/>
              </a:rPr>
              <a:t>drwy</a:t>
            </a:r>
            <a:r>
              <a:rPr lang="en-GB" sz="1000" dirty="0">
                <a:solidFill>
                  <a:srgbClr val="000000"/>
                </a:solidFill>
                <a:effectLst/>
                <a:latin typeface="Comic Sans MS" panose="030F0902030302020204" pitchFamily="66" charset="0"/>
                <a:ea typeface="Times New Roman" panose="02020603050405020304" pitchFamily="18" charset="0"/>
              </a:rPr>
              <a:t> </a:t>
            </a:r>
            <a:r>
              <a:rPr lang="en-GB" sz="1000" dirty="0" err="1">
                <a:solidFill>
                  <a:srgbClr val="000000"/>
                </a:solidFill>
                <a:effectLst/>
                <a:latin typeface="Comic Sans MS" panose="030F0902030302020204" pitchFamily="66" charset="0"/>
                <a:ea typeface="Times New Roman" panose="02020603050405020304" pitchFamily="18" charset="0"/>
              </a:rPr>
              <a:t>gydol</a:t>
            </a:r>
            <a:r>
              <a:rPr lang="en-GB" sz="1000" dirty="0">
                <a:solidFill>
                  <a:srgbClr val="000000"/>
                </a:solidFill>
                <a:effectLst/>
                <a:latin typeface="Comic Sans MS" panose="030F0902030302020204" pitchFamily="66" charset="0"/>
                <a:ea typeface="Times New Roman" panose="02020603050405020304" pitchFamily="18" charset="0"/>
              </a:rPr>
              <a:t> </a:t>
            </a:r>
            <a:r>
              <a:rPr lang="en-GB" sz="1000" dirty="0" err="1">
                <a:solidFill>
                  <a:srgbClr val="000000"/>
                </a:solidFill>
                <a:effectLst/>
                <a:latin typeface="Comic Sans MS" panose="030F0902030302020204" pitchFamily="66" charset="0"/>
                <a:ea typeface="Times New Roman" panose="02020603050405020304" pitchFamily="18" charset="0"/>
              </a:rPr>
              <a:t>eu</a:t>
            </a:r>
            <a:r>
              <a:rPr lang="en-GB" sz="1000" dirty="0">
                <a:solidFill>
                  <a:srgbClr val="000000"/>
                </a:solidFill>
                <a:effectLst/>
                <a:latin typeface="Comic Sans MS" panose="030F0902030302020204" pitchFamily="66" charset="0"/>
                <a:ea typeface="Times New Roman" panose="02020603050405020304" pitchFamily="18" charset="0"/>
              </a:rPr>
              <a:t> hoes.</a:t>
            </a:r>
            <a:endParaRPr lang="en-GB" sz="1200" dirty="0">
              <a:effectLst/>
              <a:latin typeface="Times New Roman" panose="02020603050405020304" pitchFamily="18" charset="0"/>
              <a:ea typeface="Times New Roman" panose="02020603050405020304" pitchFamily="18" charset="0"/>
            </a:endParaRPr>
          </a:p>
        </p:txBody>
      </p:sp>
      <p:sp>
        <p:nvSpPr>
          <p:cNvPr id="29" name="Text Box 1">
            <a:extLst>
              <a:ext uri="{FF2B5EF4-FFF2-40B4-BE49-F238E27FC236}">
                <a16:creationId xmlns:a16="http://schemas.microsoft.com/office/drawing/2014/main" id="{A95B9507-7D76-4674-81BB-28731F80581C}"/>
              </a:ext>
            </a:extLst>
          </p:cNvPr>
          <p:cNvSpPr txBox="1"/>
          <p:nvPr/>
        </p:nvSpPr>
        <p:spPr>
          <a:xfrm>
            <a:off x="2242316" y="6556301"/>
            <a:ext cx="5471160" cy="36639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000" b="1">
                <a:solidFill>
                  <a:srgbClr val="000000"/>
                </a:solidFill>
                <a:effectLst/>
                <a:latin typeface="Comic Sans MS" panose="030F0902030302020204" pitchFamily="66" charset="0"/>
                <a:ea typeface="Times New Roman" panose="02020603050405020304" pitchFamily="18" charset="0"/>
              </a:rPr>
              <a:t>Cyfranwyr mentrus, creadigol</a:t>
            </a:r>
            <a:r>
              <a:rPr lang="en-GB" sz="1000">
                <a:solidFill>
                  <a:srgbClr val="000000"/>
                </a:solidFill>
                <a:effectLst/>
                <a:latin typeface="Comic Sans MS" panose="030F0902030302020204" pitchFamily="66" charset="0"/>
                <a:ea typeface="Times New Roman" panose="02020603050405020304" pitchFamily="18" charset="0"/>
              </a:rPr>
              <a:t> sy’n barod i chwarae rhan lawn yn eu bywyd a’u gwaith.</a:t>
            </a:r>
            <a:endParaRPr lang="en-GB" sz="1200">
              <a:effectLst/>
              <a:latin typeface="Times New Roman" panose="02020603050405020304" pitchFamily="18" charset="0"/>
              <a:ea typeface="Times New Roman" panose="02020603050405020304" pitchFamily="18" charset="0"/>
            </a:endParaRPr>
          </a:p>
        </p:txBody>
      </p:sp>
      <p:sp>
        <p:nvSpPr>
          <p:cNvPr id="37" name="TextBox 36">
            <a:extLst>
              <a:ext uri="{FF2B5EF4-FFF2-40B4-BE49-F238E27FC236}">
                <a16:creationId xmlns:a16="http://schemas.microsoft.com/office/drawing/2014/main" id="{71DB935E-2C73-44B8-9465-CA8EF4A90717}"/>
              </a:ext>
            </a:extLst>
          </p:cNvPr>
          <p:cNvSpPr txBox="1"/>
          <p:nvPr/>
        </p:nvSpPr>
        <p:spPr>
          <a:xfrm>
            <a:off x="1427489" y="2883943"/>
            <a:ext cx="2214331" cy="876458"/>
          </a:xfrm>
          <a:prstGeom prst="rect">
            <a:avLst/>
          </a:prstGeom>
          <a:noFill/>
        </p:spPr>
        <p:txBody>
          <a:bodyPr wrap="square" rtlCol="0">
            <a:spAutoFit/>
          </a:bodyPr>
          <a:lstStyle/>
          <a:p>
            <a:pPr marL="86360" marR="754380" algn="ctr">
              <a:lnSpc>
                <a:spcPct val="107000"/>
              </a:lnSpc>
              <a:spcAft>
                <a:spcPts val="0"/>
              </a:spcAft>
            </a:pPr>
            <a:r>
              <a:rPr lang="en-GB" sz="800" b="1" kern="0" dirty="0">
                <a:latin typeface="Comic Sans MS" panose="030F0902030302020204" pitchFamily="66" charset="0"/>
                <a:ea typeface="Calibri" panose="020F0502020204030204" pitchFamily="34" charset="0"/>
              </a:rPr>
              <a:t>Super Start
</a:t>
            </a:r>
            <a:r>
              <a:rPr lang="en-GB" sz="800" kern="0" dirty="0">
                <a:latin typeface="Comic Sans MS" panose="030F0902030302020204" pitchFamily="66" charset="0"/>
                <a:ea typeface="Calibri" panose="020F0502020204030204" pitchFamily="34" charset="0"/>
              </a:rPr>
              <a:t>Playing a role in the ‘den' of the superheroes.  Listen, watch and discuss her favourite characters.</a:t>
            </a:r>
            <a:endParaRPr lang="en-US" sz="1600" dirty="0"/>
          </a:p>
        </p:txBody>
      </p:sp>
      <p:sp>
        <p:nvSpPr>
          <p:cNvPr id="38" name="TextBox 37">
            <a:extLst>
              <a:ext uri="{FF2B5EF4-FFF2-40B4-BE49-F238E27FC236}">
                <a16:creationId xmlns:a16="http://schemas.microsoft.com/office/drawing/2014/main" id="{645A97E7-C036-46CA-BC49-B3CAA67929B6}"/>
              </a:ext>
            </a:extLst>
          </p:cNvPr>
          <p:cNvSpPr txBox="1"/>
          <p:nvPr/>
        </p:nvSpPr>
        <p:spPr>
          <a:xfrm>
            <a:off x="5393886" y="2759235"/>
            <a:ext cx="2159608" cy="1121589"/>
          </a:xfrm>
          <a:prstGeom prst="rect">
            <a:avLst/>
          </a:prstGeom>
          <a:noFill/>
        </p:spPr>
        <p:txBody>
          <a:bodyPr wrap="square">
            <a:spAutoFit/>
          </a:bodyPr>
          <a:lstStyle/>
          <a:p>
            <a:pPr marL="988060" marR="62230" algn="ctr">
              <a:lnSpc>
                <a:spcPct val="107000"/>
              </a:lnSpc>
              <a:spcAft>
                <a:spcPts val="0"/>
              </a:spcAft>
            </a:pPr>
            <a:r>
              <a:rPr lang="en-GB" sz="900" b="1" kern="0" dirty="0">
                <a:latin typeface="Comic Sans MS" panose="030F0902030302020204" pitchFamily="66" charset="0"/>
              </a:rPr>
              <a:t>Fabulous Finish
</a:t>
            </a:r>
            <a:r>
              <a:rPr lang="en-GB" sz="900" kern="0" dirty="0">
                <a:latin typeface="Comic Sans MS" panose="030F0902030302020204" pitchFamily="66" charset="0"/>
              </a:rPr>
              <a:t>An afternoon of coffee and an informal concert to celebrate the creative work of the pupils.</a:t>
            </a:r>
            <a:endParaRPr lang="en-US" sz="800" kern="0" dirty="0">
              <a:latin typeface="Comic Sans MS" panose="030F0902030302020204" pitchFamily="66" charset="0"/>
            </a:endParaRPr>
          </a:p>
        </p:txBody>
      </p:sp>
      <p:sp>
        <p:nvSpPr>
          <p:cNvPr id="39" name="TextBox 38">
            <a:extLst>
              <a:ext uri="{FF2B5EF4-FFF2-40B4-BE49-F238E27FC236}">
                <a16:creationId xmlns:a16="http://schemas.microsoft.com/office/drawing/2014/main" id="{A2FF12FC-386E-449F-9048-4670B64B66DE}"/>
              </a:ext>
            </a:extLst>
          </p:cNvPr>
          <p:cNvSpPr txBox="1"/>
          <p:nvPr/>
        </p:nvSpPr>
        <p:spPr>
          <a:xfrm>
            <a:off x="228430" y="3236933"/>
            <a:ext cx="1297593" cy="2308324"/>
          </a:xfrm>
          <a:prstGeom prst="rect">
            <a:avLst/>
          </a:prstGeom>
          <a:noFill/>
        </p:spPr>
        <p:txBody>
          <a:bodyPr wrap="square">
            <a:spAutoFit/>
          </a:bodyPr>
          <a:lstStyle/>
          <a:p>
            <a:pPr marL="92710"/>
            <a:r>
              <a:rPr lang="en-GB" sz="1000" b="1" spc="-10" dirty="0">
                <a:latin typeface="Comic Sans MS" panose="030F0702030302020204" pitchFamily="66" charset="0"/>
                <a:ea typeface="Calibri" panose="020F0502020204030204" pitchFamily="34" charset="0"/>
              </a:rPr>
              <a:t>      Visitors:</a:t>
            </a:r>
          </a:p>
          <a:p>
            <a:pPr marL="92710"/>
            <a:r>
              <a:rPr lang="en-GB" sz="1000" spc="-10" dirty="0">
                <a:latin typeface="Comic Sans MS" panose="030F0702030302020204" pitchFamily="66" charset="0"/>
                <a:ea typeface="Calibri" panose="020F0502020204030204" pitchFamily="34" charset="0"/>
              </a:rPr>
              <a:t>
-The Vicar
-Coastguard
-Brynamman Cinema
-Visit to see the lifeboat and RNLI staff
-Mumbles Church
-Discuss who is helping you in our community.</a:t>
            </a:r>
            <a:br>
              <a:rPr lang="en-US" sz="1400" dirty="0">
                <a:effectLst/>
                <a:latin typeface="Calibri" panose="020F0502020204030204" pitchFamily="34" charset="0"/>
                <a:ea typeface="Calibri" panose="020F0502020204030204" pitchFamily="34" charset="0"/>
              </a:rPr>
            </a:br>
            <a:endParaRPr lang="en-GB" sz="1400" dirty="0">
              <a:effectLst/>
              <a:latin typeface="Calibri" panose="020F0502020204030204" pitchFamily="34" charset="0"/>
              <a:ea typeface="Calibri" panose="020F0502020204030204" pitchFamily="34" charset="0"/>
            </a:endParaRPr>
          </a:p>
        </p:txBody>
      </p:sp>
      <p:sp>
        <p:nvSpPr>
          <p:cNvPr id="40" name="Textbox 3">
            <a:extLst>
              <a:ext uri="{FF2B5EF4-FFF2-40B4-BE49-F238E27FC236}">
                <a16:creationId xmlns:a16="http://schemas.microsoft.com/office/drawing/2014/main" id="{21BB1156-DB72-4792-87A8-D6764002D4BF}"/>
              </a:ext>
            </a:extLst>
          </p:cNvPr>
          <p:cNvSpPr txBox="1">
            <a:spLocks/>
          </p:cNvSpPr>
          <p:nvPr/>
        </p:nvSpPr>
        <p:spPr>
          <a:xfrm>
            <a:off x="1581432" y="467579"/>
            <a:ext cx="2060388" cy="2376421"/>
          </a:xfrm>
          <a:prstGeom prst="rect">
            <a:avLst/>
          </a:prstGeom>
          <a:ln w="6350">
            <a:noFill/>
            <a:prstDash val="solid"/>
          </a:ln>
        </p:spPr>
        <p:txBody>
          <a:bodyPr wrap="square" lIns="0" tIns="0" rIns="0" bIns="0" rtlCol="0">
            <a:noAutofit/>
          </a:bodyPr>
          <a:lstStyle/>
          <a:p>
            <a:pPr marL="90805">
              <a:spcBef>
                <a:spcPts val="340"/>
              </a:spcBef>
              <a:spcAft>
                <a:spcPts val="0"/>
              </a:spcAft>
            </a:pPr>
            <a:r>
              <a:rPr lang="en-GB" sz="700" b="1" dirty="0">
                <a:latin typeface="Comic Sans MS" panose="030F0702030302020204" pitchFamily="66" charset="0"/>
                <a:ea typeface="Calibri" panose="020F0502020204030204" pitchFamily="34" charset="0"/>
              </a:rPr>
              <a:t>         Languages and Communication:</a:t>
            </a:r>
          </a:p>
          <a:p>
            <a:pPr marL="90805">
              <a:spcBef>
                <a:spcPts val="340"/>
              </a:spcBef>
              <a:spcAft>
                <a:spcPts val="0"/>
              </a:spcAft>
            </a:pPr>
            <a:r>
              <a:rPr lang="en-GB" sz="700" dirty="0">
                <a:latin typeface="Comic Sans MS" panose="030F0702030302020204" pitchFamily="66" charset="0"/>
                <a:ea typeface="Calibri" panose="020F0502020204030204" pitchFamily="34" charset="0"/>
              </a:rPr>
              <a:t>
</a:t>
            </a:r>
            <a:r>
              <a:rPr lang="en-GB" sz="600" dirty="0">
                <a:latin typeface="Comic Sans MS" panose="030F0702030302020204" pitchFamily="66" charset="0"/>
                <a:ea typeface="Calibri" panose="020F0502020204030204" pitchFamily="34" charset="0"/>
              </a:rPr>
              <a:t>Promote spoken language using the style of Pie Corbett to learn storytelling e.g. the little red riding hood.
Promote written language when creating a persuasive poster and writing a simple portrait.
Learn language patterns using the ‘</a:t>
            </a:r>
            <a:r>
              <a:rPr lang="en-GB" sz="600" dirty="0" err="1">
                <a:latin typeface="Comic Sans MS" panose="030F0702030302020204" pitchFamily="66" charset="0"/>
                <a:ea typeface="Calibri" panose="020F0502020204030204" pitchFamily="34" charset="0"/>
              </a:rPr>
              <a:t>Dewch</a:t>
            </a:r>
            <a:r>
              <a:rPr lang="en-GB" sz="600" dirty="0">
                <a:latin typeface="Comic Sans MS" panose="030F0702030302020204" pitchFamily="66" charset="0"/>
                <a:ea typeface="Calibri" panose="020F0502020204030204" pitchFamily="34" charset="0"/>
              </a:rPr>
              <a:t> </a:t>
            </a:r>
            <a:r>
              <a:rPr lang="en-GB" sz="600" dirty="0" err="1">
                <a:latin typeface="Comic Sans MS" panose="030F0702030302020204" pitchFamily="66" charset="0"/>
                <a:ea typeface="Calibri" panose="020F0502020204030204" pitchFamily="34" charset="0"/>
              </a:rPr>
              <a:t>i</a:t>
            </a:r>
            <a:r>
              <a:rPr lang="en-GB" sz="600" dirty="0">
                <a:latin typeface="Comic Sans MS" panose="030F0702030302020204" pitchFamily="66" charset="0"/>
                <a:ea typeface="Calibri" panose="020F0502020204030204" pitchFamily="34" charset="0"/>
              </a:rPr>
              <a:t> </a:t>
            </a:r>
            <a:r>
              <a:rPr lang="en-GB" sz="600" dirty="0" err="1">
                <a:latin typeface="Comic Sans MS" panose="030F0702030302020204" pitchFamily="66" charset="0"/>
                <a:ea typeface="Calibri" panose="020F0502020204030204" pitchFamily="34" charset="0"/>
              </a:rPr>
              <a:t>Gloncian</a:t>
            </a:r>
            <a:r>
              <a:rPr lang="en-GB" sz="600" dirty="0">
                <a:latin typeface="Comic Sans MS" panose="030F0702030302020204" pitchFamily="66" charset="0"/>
                <a:ea typeface="Calibri" panose="020F0502020204030204" pitchFamily="34" charset="0"/>
              </a:rPr>
              <a:t>' scheme on a daily basis.  
Develop reading, writing and spelling skills while carrying out '</a:t>
            </a:r>
            <a:r>
              <a:rPr lang="en-GB" sz="600" dirty="0" err="1">
                <a:latin typeface="Comic Sans MS" panose="030F0702030302020204" pitchFamily="66" charset="0"/>
                <a:ea typeface="Calibri" panose="020F0502020204030204" pitchFamily="34" charset="0"/>
              </a:rPr>
              <a:t>Tric</a:t>
            </a:r>
            <a:r>
              <a:rPr lang="en-GB" sz="600" dirty="0">
                <a:latin typeface="Comic Sans MS" panose="030F0702030302020204" pitchFamily="66" charset="0"/>
                <a:ea typeface="Calibri" panose="020F0502020204030204" pitchFamily="34" charset="0"/>
              </a:rPr>
              <a:t> a </a:t>
            </a:r>
            <a:r>
              <a:rPr lang="en-GB" sz="600" dirty="0" err="1">
                <a:latin typeface="Comic Sans MS" panose="030F0702030302020204" pitchFamily="66" charset="0"/>
                <a:ea typeface="Calibri" panose="020F0502020204030204" pitchFamily="34" charset="0"/>
              </a:rPr>
              <a:t>Chlic</a:t>
            </a:r>
            <a:r>
              <a:rPr lang="en-GB" sz="600" dirty="0">
                <a:latin typeface="Comic Sans MS" panose="030F0702030302020204" pitchFamily="66" charset="0"/>
                <a:ea typeface="Calibri" panose="020F0502020204030204" pitchFamily="34" charset="0"/>
              </a:rPr>
              <a:t>' activities.
Hold a discussion about our new theme and create mind maps.
Learn a new language/vocabulary by singing themed songs.
Create simple poetry using the onomatopoeia style about fireworks.
Listen and discuss pieces of poetry.</a:t>
            </a:r>
            <a:endParaRPr lang="en-GB" sz="500" dirty="0">
              <a:latin typeface="Comic Sans MS" panose="030F0902030302020204" pitchFamily="66" charset="0"/>
            </a:endParaRPr>
          </a:p>
        </p:txBody>
      </p:sp>
      <p:sp>
        <p:nvSpPr>
          <p:cNvPr id="41" name="Textbox 2">
            <a:extLst>
              <a:ext uri="{FF2B5EF4-FFF2-40B4-BE49-F238E27FC236}">
                <a16:creationId xmlns:a16="http://schemas.microsoft.com/office/drawing/2014/main" id="{636B5BE0-3E49-4000-BF72-F155216F34D9}"/>
              </a:ext>
            </a:extLst>
          </p:cNvPr>
          <p:cNvSpPr txBox="1">
            <a:spLocks/>
          </p:cNvSpPr>
          <p:nvPr/>
        </p:nvSpPr>
        <p:spPr>
          <a:xfrm>
            <a:off x="3754936" y="467579"/>
            <a:ext cx="1896701" cy="2014805"/>
          </a:xfrm>
          <a:prstGeom prst="rect">
            <a:avLst/>
          </a:prstGeom>
          <a:ln w="6350">
            <a:noFill/>
            <a:prstDash val="solid"/>
          </a:ln>
        </p:spPr>
        <p:txBody>
          <a:bodyPr wrap="square" lIns="0" tIns="0" rIns="0" bIns="0" rtlCol="0">
            <a:noAutofit/>
          </a:bodyPr>
          <a:lstStyle/>
          <a:p>
            <a:pPr algn="just">
              <a:spcBef>
                <a:spcPts val="345"/>
              </a:spcBef>
            </a:pPr>
            <a:r>
              <a:rPr lang="en-GB" sz="800" b="1" dirty="0">
                <a:latin typeface="Comic Sans MS" panose="030F0702030302020204" pitchFamily="66" charset="0"/>
                <a:ea typeface="Calibri" panose="020F0502020204030204" pitchFamily="34" charset="0"/>
              </a:rPr>
              <a:t>        Mathematics and Numeracy:</a:t>
            </a:r>
          </a:p>
          <a:p>
            <a:pPr algn="just">
              <a:spcBef>
                <a:spcPts val="345"/>
              </a:spcBef>
            </a:pPr>
            <a:r>
              <a:rPr lang="en-GB" sz="800" b="1" dirty="0">
                <a:latin typeface="Comic Sans MS" panose="030F0702030302020204" pitchFamily="66" charset="0"/>
                <a:ea typeface="Calibri" panose="020F0502020204030204" pitchFamily="34" charset="0"/>
              </a:rPr>
              <a:t>
</a:t>
            </a:r>
            <a:r>
              <a:rPr lang="en-GB" sz="800" dirty="0">
                <a:latin typeface="Comic Sans MS" panose="030F0702030302020204" pitchFamily="66" charset="0"/>
                <a:ea typeface="Calibri" panose="020F0502020204030204" pitchFamily="34" charset="0"/>
              </a:rPr>
              <a:t>Develop numeracy skills on the classroom floor and in the outer area.
Develop an understanding of the value of coins in role-playing situations.
Practice using and understanding the value of coins, when paying for items.
Understand and deconstruct non-standard units when measuring length, height and distance.
Use their knowledge of days of the week, months of the year and seasoning daily on the classroom floor.</a:t>
            </a:r>
            <a:endParaRPr lang="en-GB" sz="500" dirty="0">
              <a:latin typeface="Comic Sans MS" panose="030F0902030302020204" pitchFamily="66" charset="0"/>
            </a:endParaRPr>
          </a:p>
        </p:txBody>
      </p:sp>
      <p:sp>
        <p:nvSpPr>
          <p:cNvPr id="42" name="Textbox 1">
            <a:extLst>
              <a:ext uri="{FF2B5EF4-FFF2-40B4-BE49-F238E27FC236}">
                <a16:creationId xmlns:a16="http://schemas.microsoft.com/office/drawing/2014/main" id="{7514E3EC-53D9-42C7-94C7-9DD112B5D3BC}"/>
              </a:ext>
            </a:extLst>
          </p:cNvPr>
          <p:cNvSpPr txBox="1">
            <a:spLocks/>
          </p:cNvSpPr>
          <p:nvPr/>
        </p:nvSpPr>
        <p:spPr>
          <a:xfrm>
            <a:off x="5869658" y="297241"/>
            <a:ext cx="1624324" cy="2376421"/>
          </a:xfrm>
          <a:prstGeom prst="rect">
            <a:avLst/>
          </a:prstGeom>
          <a:ln w="6350">
            <a:noFill/>
            <a:prstDash val="solid"/>
          </a:ln>
        </p:spPr>
        <p:txBody>
          <a:bodyPr wrap="square" lIns="0" tIns="0" rIns="0" bIns="0" rtlCol="0">
            <a:noAutofit/>
          </a:bodyPr>
          <a:lstStyle/>
          <a:p>
            <a:pPr marL="92710">
              <a:spcBef>
                <a:spcPts val="345"/>
              </a:spcBef>
              <a:spcAft>
                <a:spcPts val="0"/>
              </a:spcAft>
            </a:pPr>
            <a:endParaRPr lang="en-GB" sz="700" b="1" dirty="0">
              <a:latin typeface="Comic Sans MS" panose="030F0702030302020204" pitchFamily="66" charset="0"/>
              <a:ea typeface="Calibri" panose="020F0502020204030204" pitchFamily="34" charset="0"/>
            </a:endParaRPr>
          </a:p>
          <a:p>
            <a:pPr marL="92710">
              <a:spcBef>
                <a:spcPts val="345"/>
              </a:spcBef>
              <a:spcAft>
                <a:spcPts val="0"/>
              </a:spcAft>
            </a:pPr>
            <a:r>
              <a:rPr lang="en-GB" sz="700" b="1" dirty="0">
                <a:latin typeface="Comic Sans MS" panose="030F0702030302020204" pitchFamily="66" charset="0"/>
                <a:ea typeface="Calibri" panose="020F0502020204030204" pitchFamily="34" charset="0"/>
              </a:rPr>
              <a:t>      Science and Technology:</a:t>
            </a:r>
          </a:p>
          <a:p>
            <a:pPr marL="92710">
              <a:spcBef>
                <a:spcPts val="345"/>
              </a:spcBef>
              <a:spcAft>
                <a:spcPts val="0"/>
              </a:spcAft>
            </a:pPr>
            <a:r>
              <a:rPr lang="en-GB" sz="700" b="1" dirty="0">
                <a:latin typeface="Comic Sans MS" panose="030F0702030302020204" pitchFamily="66" charset="0"/>
                <a:ea typeface="Calibri" panose="020F0502020204030204" pitchFamily="34" charset="0"/>
              </a:rPr>
              <a:t>
</a:t>
            </a:r>
            <a:r>
              <a:rPr lang="en-GB" sz="700" dirty="0">
                <a:latin typeface="Comic Sans MS" panose="030F0702030302020204" pitchFamily="66" charset="0"/>
                <a:ea typeface="Calibri" panose="020F0502020204030204" pitchFamily="34" charset="0"/>
              </a:rPr>
              <a:t>Sort and group information using ICT or charts to record simple results.
Describe what has been found and offer simple explanations when raising a question, exploring, experimenting and conducting a fair test.
Experiment with sound, light and shadows.
Learn how to use and log in to HWB.  
Use the J2E application for a purpose.  Use various apps on a daily basis.</a:t>
            </a:r>
            <a:endParaRPr lang="en-US" sz="500" spc="-10" dirty="0">
              <a:effectLst/>
              <a:latin typeface="Calibri" panose="020F0502020204030204" pitchFamily="34" charset="0"/>
              <a:ea typeface="Calibri" panose="020F0502020204030204" pitchFamily="34" charset="0"/>
            </a:endParaRPr>
          </a:p>
          <a:p>
            <a:pPr marL="92710">
              <a:spcBef>
                <a:spcPts val="345"/>
              </a:spcBef>
              <a:spcAft>
                <a:spcPts val="0"/>
              </a:spcAft>
            </a:pPr>
            <a:endParaRPr lang="en-GB" sz="600" dirty="0">
              <a:latin typeface="Comic Sans MS" panose="030F0902030302020204" pitchFamily="66" charset="0"/>
            </a:endParaRPr>
          </a:p>
        </p:txBody>
      </p:sp>
      <p:sp>
        <p:nvSpPr>
          <p:cNvPr id="43" name="TextBox 42">
            <a:extLst>
              <a:ext uri="{FF2B5EF4-FFF2-40B4-BE49-F238E27FC236}">
                <a16:creationId xmlns:a16="http://schemas.microsoft.com/office/drawing/2014/main" id="{35818A64-3223-45E6-BA1B-C2B1AB189683}"/>
              </a:ext>
            </a:extLst>
          </p:cNvPr>
          <p:cNvSpPr txBox="1"/>
          <p:nvPr/>
        </p:nvSpPr>
        <p:spPr>
          <a:xfrm>
            <a:off x="7618988" y="498150"/>
            <a:ext cx="1378952" cy="2169825"/>
          </a:xfrm>
          <a:prstGeom prst="rect">
            <a:avLst/>
          </a:prstGeom>
          <a:noFill/>
        </p:spPr>
        <p:txBody>
          <a:bodyPr wrap="square">
            <a:spAutoFit/>
          </a:bodyPr>
          <a:lstStyle/>
          <a:p>
            <a:pPr marL="83185">
              <a:spcBef>
                <a:spcPts val="400"/>
              </a:spcBef>
            </a:pPr>
            <a:r>
              <a:rPr lang="en-GB" sz="700" b="1" dirty="0">
                <a:latin typeface="Comic Sans MS" panose="030F0902030302020204" pitchFamily="66" charset="0"/>
                <a:ea typeface="Calibri" panose="020F0502020204030204" pitchFamily="34" charset="0"/>
              </a:rPr>
              <a:t>     Learning Outdoors:</a:t>
            </a:r>
          </a:p>
          <a:p>
            <a:pPr marL="83185">
              <a:spcBef>
                <a:spcPts val="400"/>
              </a:spcBef>
            </a:pPr>
            <a:r>
              <a:rPr lang="en-GB" sz="700" dirty="0">
                <a:latin typeface="Comic Sans MS" panose="030F0902030302020204" pitchFamily="66" charset="0"/>
                <a:ea typeface="Calibri" panose="020F0502020204030204" pitchFamily="34" charset="0"/>
              </a:rPr>
              <a:t>
Outer area.
Morriston Park
Forrest School 
Christmas Concert
St David's </a:t>
            </a:r>
            <a:r>
              <a:rPr lang="en-GB" sz="600" dirty="0">
                <a:latin typeface="Comic Sans MS" panose="030F0902030302020204" pitchFamily="66" charset="0"/>
                <a:ea typeface="Calibri" panose="020F0502020204030204" pitchFamily="34" charset="0"/>
              </a:rPr>
              <a:t>Church</a:t>
            </a:r>
            <a:r>
              <a:rPr lang="en-GB" sz="700" dirty="0">
                <a:latin typeface="Comic Sans MS" panose="030F0902030302020204" pitchFamily="66" charset="0"/>
                <a:ea typeface="Calibri" panose="020F0502020204030204" pitchFamily="34" charset="0"/>
              </a:rPr>
              <a:t> Flower Festival.
Singing at the School's Mac Millan coffee afternoon.
Thanksgiving Service
 Discuss the jobs of people who help us in the local community.</a:t>
            </a:r>
            <a:endParaRPr lang="en-GB" sz="800" dirty="0">
              <a:effectLst/>
              <a:latin typeface="Calibri" panose="020F0502020204030204" pitchFamily="34" charset="0"/>
              <a:ea typeface="Calibri" panose="020F0502020204030204" pitchFamily="34" charset="0"/>
            </a:endParaRPr>
          </a:p>
        </p:txBody>
      </p:sp>
      <p:sp>
        <p:nvSpPr>
          <p:cNvPr id="44" name="TextBox 43">
            <a:extLst>
              <a:ext uri="{FF2B5EF4-FFF2-40B4-BE49-F238E27FC236}">
                <a16:creationId xmlns:a16="http://schemas.microsoft.com/office/drawing/2014/main" id="{F816E5CE-8B80-4ED7-BAAD-B5BBC257CE37}"/>
              </a:ext>
            </a:extLst>
          </p:cNvPr>
          <p:cNvSpPr txBox="1"/>
          <p:nvPr/>
        </p:nvSpPr>
        <p:spPr>
          <a:xfrm>
            <a:off x="7509596" y="4157111"/>
            <a:ext cx="1305166" cy="2323265"/>
          </a:xfrm>
          <a:prstGeom prst="rect">
            <a:avLst/>
          </a:prstGeom>
          <a:noFill/>
        </p:spPr>
        <p:txBody>
          <a:bodyPr wrap="square">
            <a:spAutoFit/>
          </a:bodyPr>
          <a:lstStyle/>
          <a:p>
            <a:pPr marL="83185" algn="just"/>
            <a:r>
              <a:rPr lang="en-GB" sz="1000" b="1" dirty="0">
                <a:latin typeface="Comic Sans MS" panose="030F0702030302020204" pitchFamily="66" charset="0"/>
                <a:ea typeface="Calibri" panose="020F0502020204030204" pitchFamily="34" charset="0"/>
              </a:rPr>
              <a:t>     Bookcase:
</a:t>
            </a:r>
            <a:r>
              <a:rPr lang="en-GB" sz="900" dirty="0">
                <a:latin typeface="Comic Sans MS" panose="030F0702030302020204" pitchFamily="66" charset="0"/>
                <a:ea typeface="Calibri" panose="020F0502020204030204" pitchFamily="34" charset="0"/>
              </a:rPr>
              <a:t>Story -</a:t>
            </a:r>
            <a:r>
              <a:rPr lang="en-GB" sz="900" dirty="0" err="1">
                <a:latin typeface="Comic Sans MS" panose="030F0702030302020204" pitchFamily="66" charset="0"/>
                <a:ea typeface="Calibri" panose="020F0502020204030204" pitchFamily="34" charset="0"/>
              </a:rPr>
              <a:t>Yr</a:t>
            </a:r>
            <a:r>
              <a:rPr lang="en-GB" sz="900" dirty="0">
                <a:latin typeface="Comic Sans MS" panose="030F0702030302020204" pitchFamily="66" charset="0"/>
                <a:ea typeface="Calibri" panose="020F0502020204030204" pitchFamily="34" charset="0"/>
              </a:rPr>
              <a:t> </a:t>
            </a:r>
            <a:r>
              <a:rPr lang="en-GB" sz="900" dirty="0" err="1">
                <a:latin typeface="Comic Sans MS" panose="030F0702030302020204" pitchFamily="66" charset="0"/>
                <a:ea typeface="Calibri" panose="020F0502020204030204" pitchFamily="34" charset="0"/>
              </a:rPr>
              <a:t>Hugain</a:t>
            </a:r>
            <a:r>
              <a:rPr lang="en-GB" sz="900" dirty="0">
                <a:latin typeface="Comic Sans MS" panose="030F0702030302020204" pitchFamily="66" charset="0"/>
                <a:ea typeface="Calibri" panose="020F0502020204030204" pitchFamily="34" charset="0"/>
              </a:rPr>
              <a:t> </a:t>
            </a:r>
            <a:r>
              <a:rPr lang="en-GB" sz="900" dirty="0" err="1">
                <a:latin typeface="Comic Sans MS" panose="030F0702030302020204" pitchFamily="66" charset="0"/>
                <a:ea typeface="Calibri" panose="020F0502020204030204" pitchFamily="34" charset="0"/>
              </a:rPr>
              <a:t>Fach</a:t>
            </a:r>
            <a:r>
              <a:rPr lang="en-GB" sz="900" dirty="0">
                <a:latin typeface="Comic Sans MS" panose="030F0702030302020204" pitchFamily="66" charset="0"/>
                <a:ea typeface="Calibri" panose="020F0502020204030204" pitchFamily="34" charset="0"/>
              </a:rPr>
              <a:t> Goch
Nurse-Ceri's Story
Miscellaneous </a:t>
            </a:r>
            <a:r>
              <a:rPr lang="en-GB" sz="900" dirty="0" err="1">
                <a:latin typeface="Comic Sans MS" panose="030F0702030302020204" pitchFamily="66" charset="0"/>
                <a:ea typeface="Calibri" panose="020F0502020204030204" pitchFamily="34" charset="0"/>
              </a:rPr>
              <a:t>Tric</a:t>
            </a:r>
            <a:r>
              <a:rPr lang="en-GB" sz="900" dirty="0">
                <a:latin typeface="Comic Sans MS" panose="030F0702030302020204" pitchFamily="66" charset="0"/>
                <a:ea typeface="Calibri" panose="020F0502020204030204" pitchFamily="34" charset="0"/>
              </a:rPr>
              <a:t> a </a:t>
            </a:r>
            <a:r>
              <a:rPr lang="en-GB" sz="900" dirty="0" err="1">
                <a:latin typeface="Comic Sans MS" panose="030F0702030302020204" pitchFamily="66" charset="0"/>
                <a:ea typeface="Calibri" panose="020F0502020204030204" pitchFamily="34" charset="0"/>
              </a:rPr>
              <a:t>chlic</a:t>
            </a:r>
            <a:r>
              <a:rPr lang="en-GB" sz="900" dirty="0">
                <a:latin typeface="Comic Sans MS" panose="030F0702030302020204" pitchFamily="66" charset="0"/>
                <a:ea typeface="Calibri" panose="020F0502020204030204" pitchFamily="34" charset="0"/>
              </a:rPr>
              <a:t> Books
Fireman Sam's Stories
Reading various comic strips
Poetry on the theme of Fireworks</a:t>
            </a:r>
            <a:endParaRPr lang="en-US" sz="700" dirty="0">
              <a:effectLst/>
              <a:latin typeface="Calibri" panose="020F0502020204030204" pitchFamily="34" charset="0"/>
              <a:ea typeface="Calibri" panose="020F0502020204030204" pitchFamily="34" charset="0"/>
            </a:endParaRPr>
          </a:p>
          <a:p>
            <a:pPr marL="83185">
              <a:lnSpc>
                <a:spcPts val="1080"/>
              </a:lnSpc>
            </a:pPr>
            <a:endParaRPr lang="en-US" sz="800" b="1" dirty="0">
              <a:latin typeface="Calibri" panose="020F0502020204030204" pitchFamily="34" charset="0"/>
              <a:ea typeface="Calibri" panose="020F0502020204030204" pitchFamily="34" charset="0"/>
            </a:endParaRPr>
          </a:p>
          <a:p>
            <a:pPr marL="83185">
              <a:lnSpc>
                <a:spcPts val="1080"/>
              </a:lnSpc>
            </a:pPr>
            <a:endParaRPr lang="en-US" sz="800" b="1" dirty="0">
              <a:latin typeface="Calibri" panose="020F0502020204030204" pitchFamily="34" charset="0"/>
              <a:ea typeface="Calibri" panose="020F0502020204030204" pitchFamily="34" charset="0"/>
            </a:endParaRPr>
          </a:p>
          <a:p>
            <a:pPr marL="83185">
              <a:lnSpc>
                <a:spcPts val="1080"/>
              </a:lnSpc>
            </a:pPr>
            <a:endParaRPr lang="en-US" sz="800" b="1" dirty="0">
              <a:latin typeface="Calibri" panose="020F0502020204030204" pitchFamily="34" charset="0"/>
              <a:ea typeface="Calibri" panose="020F0502020204030204" pitchFamily="34" charset="0"/>
            </a:endParaRPr>
          </a:p>
        </p:txBody>
      </p:sp>
      <p:sp>
        <p:nvSpPr>
          <p:cNvPr id="45" name="TextBox 44">
            <a:extLst>
              <a:ext uri="{FF2B5EF4-FFF2-40B4-BE49-F238E27FC236}">
                <a16:creationId xmlns:a16="http://schemas.microsoft.com/office/drawing/2014/main" id="{AB291852-8782-456D-A0B6-8B6713C303BB}"/>
              </a:ext>
            </a:extLst>
          </p:cNvPr>
          <p:cNvSpPr txBox="1"/>
          <p:nvPr/>
        </p:nvSpPr>
        <p:spPr>
          <a:xfrm>
            <a:off x="1680627" y="4200220"/>
            <a:ext cx="1885230" cy="2046714"/>
          </a:xfrm>
          <a:prstGeom prst="rect">
            <a:avLst/>
          </a:prstGeom>
          <a:noFill/>
        </p:spPr>
        <p:txBody>
          <a:bodyPr wrap="square">
            <a:spAutoFit/>
          </a:bodyPr>
          <a:lstStyle/>
          <a:p>
            <a:pPr>
              <a:spcBef>
                <a:spcPts val="5"/>
              </a:spcBef>
            </a:pPr>
            <a:r>
              <a:rPr lang="en-GB" sz="800" b="1" dirty="0">
                <a:latin typeface="Comic Sans MS" panose="030F0702030302020204" pitchFamily="66" charset="0"/>
                <a:ea typeface="Calibri" panose="020F0502020204030204" pitchFamily="34" charset="0"/>
              </a:rPr>
              <a:t>         Expressive Arts:
</a:t>
            </a:r>
            <a:r>
              <a:rPr lang="en-GB" sz="700" dirty="0">
                <a:latin typeface="Comic Sans MS" panose="030F0702030302020204" pitchFamily="66" charset="0"/>
                <a:ea typeface="Calibri" panose="020F0502020204030204" pitchFamily="34" charset="0"/>
              </a:rPr>
              <a:t>Sing a range of class/theme songs daily. 
Learn the hymns of thanksgiving and Christmas carols.  
Create sounds using percussion instruments.
Reflect on their own music and the music of superheroes. 
Learn about the musical elements e.g. pitch and tempo.
Reflecting on Andy Warhol's pictures, reflecting on his style in creating his own portrait picture.  Make choices when choosing materials and resources e.g. with paint and oil pastels.  
Experimenting with digital art
Adopt a role in the superhero cave while role-playing.</a:t>
            </a:r>
            <a:endParaRPr lang="en-GB" sz="200" dirty="0">
              <a:latin typeface="Comic Sans MS" panose="030F0702030302020204" pitchFamily="66" charset="0"/>
            </a:endParaRPr>
          </a:p>
        </p:txBody>
      </p:sp>
      <p:sp>
        <p:nvSpPr>
          <p:cNvPr id="46" name="TextBox 45">
            <a:extLst>
              <a:ext uri="{FF2B5EF4-FFF2-40B4-BE49-F238E27FC236}">
                <a16:creationId xmlns:a16="http://schemas.microsoft.com/office/drawing/2014/main" id="{F244E31C-67F0-414A-98EE-F6DFB3A4CA11}"/>
              </a:ext>
            </a:extLst>
          </p:cNvPr>
          <p:cNvSpPr txBox="1"/>
          <p:nvPr/>
        </p:nvSpPr>
        <p:spPr>
          <a:xfrm>
            <a:off x="3602973" y="4135466"/>
            <a:ext cx="1926232" cy="2635530"/>
          </a:xfrm>
          <a:prstGeom prst="rect">
            <a:avLst/>
          </a:prstGeom>
          <a:noFill/>
        </p:spPr>
        <p:txBody>
          <a:bodyPr wrap="square">
            <a:spAutoFit/>
          </a:bodyPr>
          <a:lstStyle/>
          <a:p>
            <a:pPr marL="83185"/>
            <a:r>
              <a:rPr lang="en-GB" sz="900" b="1" spc="-10" dirty="0">
                <a:latin typeface="Comic Sans MS" panose="030F0702030302020204" pitchFamily="66" charset="0"/>
                <a:ea typeface="Calibri" panose="020F0502020204030204" pitchFamily="34" charset="0"/>
              </a:rPr>
              <a:t>      Humanities:</a:t>
            </a:r>
          </a:p>
          <a:p>
            <a:pPr marL="83185"/>
            <a:r>
              <a:rPr lang="en-GB" sz="900" b="1" spc="-10" dirty="0">
                <a:latin typeface="Comic Sans MS" panose="030F0702030302020204" pitchFamily="66" charset="0"/>
                <a:ea typeface="Calibri" panose="020F0502020204030204" pitchFamily="34" charset="0"/>
              </a:rPr>
              <a:t>
</a:t>
            </a:r>
            <a:r>
              <a:rPr lang="en-GB" sz="600" spc="-10" dirty="0">
                <a:latin typeface="Comic Sans MS" panose="030F0702030302020204" pitchFamily="66" charset="0"/>
                <a:ea typeface="Calibri" panose="020F0502020204030204" pitchFamily="34" charset="0"/>
              </a:rPr>
              <a:t>Think of questions and ask questions about people who help us in the community.
Learn about people who help us and find out more about these superheroes by asking simple questions. How to get emergency memo help.
Religion, Values and Ethics
Learn about Christianity festivals e.g. Thanksgiving, Advent and Christmas. 
Listen to the special stories out of the Bible. 
Explore traits -What makes a good friend?
Learn about what makes places special to you? Why is it special?
Where is a special place for Christians in Morriston?
Visit to the Chapel/Church</a:t>
            </a:r>
            <a:r>
              <a:rPr lang="en-GB" sz="700" spc="-10" dirty="0">
                <a:latin typeface="Comic Sans MS" panose="030F0702030302020204" pitchFamily="66" charset="0"/>
                <a:ea typeface="Calibri" panose="020F0502020204030204" pitchFamily="34" charset="0"/>
              </a:rPr>
              <a:t>.</a:t>
            </a:r>
            <a:endParaRPr lang="en-GB" sz="700" dirty="0"/>
          </a:p>
          <a:p>
            <a:pPr marL="83185"/>
            <a:endParaRPr lang="en-GB" sz="800" spc="0" dirty="0">
              <a:effectLst/>
              <a:latin typeface="Comic Sans MS" panose="030F0902030302020204" pitchFamily="66" charset="0"/>
              <a:ea typeface="Symbol" pitchFamily="2" charset="2"/>
              <a:cs typeface="Symbol" pitchFamily="2" charset="2"/>
            </a:endParaRPr>
          </a:p>
          <a:p>
            <a:pPr marL="342900" marR="24130" lvl="0" indent="-342900" algn="just">
              <a:lnSpc>
                <a:spcPct val="108000"/>
              </a:lnSpc>
              <a:spcBef>
                <a:spcPts val="25"/>
              </a:spcBef>
              <a:buFont typeface="Symbol" pitchFamily="2" charset="2"/>
              <a:buChar char=""/>
              <a:tabLst>
                <a:tab pos="311785" algn="l"/>
              </a:tabLst>
            </a:pPr>
            <a:endParaRPr lang="en-GB" sz="800" spc="0" dirty="0">
              <a:effectLst/>
              <a:latin typeface="Comic Sans MS" panose="030F0902030302020204" pitchFamily="66" charset="0"/>
              <a:ea typeface="Symbol" pitchFamily="2" charset="2"/>
              <a:cs typeface="Symbol" pitchFamily="2" charset="2"/>
            </a:endParaRPr>
          </a:p>
          <a:p>
            <a:pPr marL="342900" marR="24130" lvl="0" indent="-342900" algn="just">
              <a:lnSpc>
                <a:spcPct val="108000"/>
              </a:lnSpc>
              <a:spcBef>
                <a:spcPts val="25"/>
              </a:spcBef>
              <a:buFont typeface="Symbol" pitchFamily="2" charset="2"/>
              <a:buChar char=""/>
              <a:tabLst>
                <a:tab pos="311785" algn="l"/>
              </a:tabLst>
            </a:pPr>
            <a:endParaRPr lang="en-GB" sz="1400" b="1" spc="0" dirty="0">
              <a:effectLst/>
              <a:latin typeface="Calibri" panose="020F0502020204030204" pitchFamily="34" charset="0"/>
              <a:ea typeface="Symbol" pitchFamily="2" charset="2"/>
              <a:cs typeface="Symbol" pitchFamily="2" charset="2"/>
            </a:endParaRPr>
          </a:p>
          <a:p>
            <a:br>
              <a:rPr lang="en-US" sz="1400" dirty="0">
                <a:effectLst/>
                <a:latin typeface="Calibri" panose="020F0502020204030204" pitchFamily="34" charset="0"/>
                <a:ea typeface="Calibri" panose="020F0502020204030204" pitchFamily="34" charset="0"/>
              </a:rPr>
            </a:br>
            <a:endParaRPr lang="en-US" sz="1050" dirty="0"/>
          </a:p>
        </p:txBody>
      </p:sp>
      <p:sp>
        <p:nvSpPr>
          <p:cNvPr id="47" name="TextBox 46">
            <a:extLst>
              <a:ext uri="{FF2B5EF4-FFF2-40B4-BE49-F238E27FC236}">
                <a16:creationId xmlns:a16="http://schemas.microsoft.com/office/drawing/2014/main" id="{EFCEDDA1-6793-4D62-AB07-FE3ABDD57D11}"/>
              </a:ext>
            </a:extLst>
          </p:cNvPr>
          <p:cNvSpPr txBox="1"/>
          <p:nvPr/>
        </p:nvSpPr>
        <p:spPr>
          <a:xfrm>
            <a:off x="5520401" y="4038571"/>
            <a:ext cx="1900119" cy="3352200"/>
          </a:xfrm>
          <a:prstGeom prst="rect">
            <a:avLst/>
          </a:prstGeom>
          <a:noFill/>
        </p:spPr>
        <p:txBody>
          <a:bodyPr wrap="square">
            <a:spAutoFit/>
          </a:bodyPr>
          <a:lstStyle/>
          <a:p>
            <a:pPr marL="83185"/>
            <a:r>
              <a:rPr lang="en-US" sz="900" b="1" dirty="0">
                <a:effectLst/>
                <a:latin typeface="Calibri" panose="020F0502020204030204" pitchFamily="34" charset="0"/>
                <a:ea typeface="Calibri" panose="020F0502020204030204" pitchFamily="34" charset="0"/>
              </a:rPr>
              <a:t>   </a:t>
            </a:r>
            <a:endParaRPr lang="en-GB" sz="900" b="1" dirty="0">
              <a:effectLst/>
              <a:latin typeface="Calibri" panose="020F0502020204030204" pitchFamily="34" charset="0"/>
              <a:ea typeface="Calibri" panose="020F0502020204030204" pitchFamily="34" charset="0"/>
            </a:endParaRPr>
          </a:p>
          <a:p>
            <a:pPr marL="83185"/>
            <a:r>
              <a:rPr lang="en-GB" sz="900" b="1" dirty="0">
                <a:latin typeface="Comic Sans MS" panose="030F0702030302020204" pitchFamily="66" charset="0"/>
                <a:ea typeface="Calibri" panose="020F0502020204030204" pitchFamily="34" charset="0"/>
              </a:rPr>
              <a:t>     Health and Wellbeing</a:t>
            </a:r>
          </a:p>
          <a:p>
            <a:pPr marL="83185"/>
            <a:r>
              <a:rPr lang="en-GB" sz="900" b="1" dirty="0">
                <a:latin typeface="Comic Sans MS" panose="030F0702030302020204" pitchFamily="66" charset="0"/>
                <a:ea typeface="Calibri" panose="020F0502020204030204" pitchFamily="34" charset="0"/>
              </a:rPr>
              <a:t>
</a:t>
            </a:r>
            <a:r>
              <a:rPr lang="en-GB" sz="700" dirty="0">
                <a:latin typeface="Comic Sans MS" panose="030F0702030302020204" pitchFamily="66" charset="0"/>
                <a:ea typeface="Calibri" panose="020F0502020204030204" pitchFamily="34" charset="0"/>
              </a:rPr>
              <a:t>Follow the Jigsaw programme - ‘Me and my world' / 'Celebrating differences' 
Celebrating the Rights of September, October, November and December 
Understand the meaning of the Four Purposes and how to use them in our daily life.  
Celebrating anti-bullying week.
Identify acceptable behaviour and give reasons for the choice.  Create a class charter and understand the importance of striving to follow rules.
Participate in physical and fitness sessions.</a:t>
            </a:r>
            <a:br>
              <a:rPr lang="en-US" sz="900" dirty="0">
                <a:effectLst/>
                <a:latin typeface="Calibri" panose="020F0502020204030204" pitchFamily="34" charset="0"/>
                <a:ea typeface="Calibri" panose="020F0502020204030204" pitchFamily="34" charset="0"/>
              </a:rPr>
            </a:br>
            <a:endParaRPr lang="en-GB" sz="900" b="1"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pPr>
              <a:spcBef>
                <a:spcPts val="725"/>
              </a:spcBef>
            </a:pPr>
            <a:r>
              <a:rPr lang="en-US" sz="9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a:p>
            <a:pPr marL="83185" algn="just"/>
            <a:r>
              <a:rPr lang="en-US" sz="900" b="1" dirty="0">
                <a:effectLst/>
                <a:latin typeface="Calibri" panose="020F0502020204030204" pitchFamily="34" charset="0"/>
                <a:ea typeface="Calibri" panose="020F0502020204030204" pitchFamily="34" charset="0"/>
              </a:rPr>
              <a:t> </a:t>
            </a:r>
            <a:endParaRPr lang="en-GB" sz="900" b="1" dirty="0">
              <a:effectLst/>
              <a:latin typeface="Calibri" panose="020F0502020204030204" pitchFamily="34" charset="0"/>
              <a:ea typeface="Calibri" panose="020F0502020204030204" pitchFamily="34" charset="0"/>
            </a:endParaRPr>
          </a:p>
        </p:txBody>
      </p:sp>
      <p:sp>
        <p:nvSpPr>
          <p:cNvPr id="48" name="TextBox 47">
            <a:extLst>
              <a:ext uri="{FF2B5EF4-FFF2-40B4-BE49-F238E27FC236}">
                <a16:creationId xmlns:a16="http://schemas.microsoft.com/office/drawing/2014/main" id="{78E815BD-919A-4D2B-8314-3857F030E16A}"/>
              </a:ext>
            </a:extLst>
          </p:cNvPr>
          <p:cNvSpPr txBox="1"/>
          <p:nvPr/>
        </p:nvSpPr>
        <p:spPr>
          <a:xfrm>
            <a:off x="191065" y="458748"/>
            <a:ext cx="1394993" cy="2041585"/>
          </a:xfrm>
          <a:prstGeom prst="rect">
            <a:avLst/>
          </a:prstGeom>
          <a:noFill/>
        </p:spPr>
        <p:txBody>
          <a:bodyPr wrap="square">
            <a:spAutoFit/>
          </a:bodyPr>
          <a:lstStyle/>
          <a:p>
            <a:pPr marL="83185">
              <a:spcBef>
                <a:spcPts val="400"/>
              </a:spcBef>
            </a:pPr>
            <a:r>
              <a:rPr lang="en-GB" sz="1000" b="1" dirty="0">
                <a:latin typeface="Comic Sans MS" panose="030F0702030302020204" pitchFamily="66" charset="0"/>
                <a:ea typeface="Calibri" panose="020F0502020204030204" pitchFamily="34" charset="0"/>
              </a:rPr>
              <a:t>Learner Voice
</a:t>
            </a:r>
            <a:r>
              <a:rPr lang="en-GB" sz="1000" dirty="0">
                <a:latin typeface="Comic Sans MS" panose="030F0702030302020204" pitchFamily="66" charset="0"/>
                <a:ea typeface="Calibri" panose="020F0502020204030204" pitchFamily="34" charset="0"/>
              </a:rPr>
              <a:t>Who helps us at school?
Who helps us in the house?
What is the work of superheroes?
Learn new songs and move to music. 
Read stories and play outside.</a:t>
            </a:r>
            <a:endParaRPr lang="en-GB" sz="1000" dirty="0">
              <a:effectLst/>
              <a:latin typeface="Comic Sans MS" panose="030F0702030302020204" pitchFamily="66" charset="0"/>
              <a:ea typeface="Calibri" panose="020F0502020204030204" pitchFamily="34" charset="0"/>
            </a:endParaRPr>
          </a:p>
        </p:txBody>
      </p:sp>
      <p:sp>
        <p:nvSpPr>
          <p:cNvPr id="91" name="TextBox 90">
            <a:extLst>
              <a:ext uri="{FF2B5EF4-FFF2-40B4-BE49-F238E27FC236}">
                <a16:creationId xmlns:a16="http://schemas.microsoft.com/office/drawing/2014/main" id="{1BF5B391-BE8D-49DC-81B2-5C520E85AC55}"/>
              </a:ext>
            </a:extLst>
          </p:cNvPr>
          <p:cNvSpPr txBox="1"/>
          <p:nvPr/>
        </p:nvSpPr>
        <p:spPr>
          <a:xfrm>
            <a:off x="2761548" y="2696609"/>
            <a:ext cx="3708912" cy="307777"/>
          </a:xfrm>
          <a:prstGeom prst="rect">
            <a:avLst/>
          </a:prstGeom>
          <a:noFill/>
        </p:spPr>
        <p:txBody>
          <a:bodyPr wrap="square">
            <a:spAutoFit/>
          </a:bodyPr>
          <a:lstStyle/>
          <a:p>
            <a:pPr algn="ctr"/>
            <a:r>
              <a:rPr lang="cy-GB" sz="1400">
                <a:solidFill>
                  <a:schemeClr val="tx1"/>
                </a:solidFill>
                <a:effectLst/>
                <a:latin typeface="Comic Sans MS" panose="030F0902030302020204" pitchFamily="66" charset="0"/>
              </a:rPr>
              <a:t>Year 1 Theme </a:t>
            </a:r>
            <a:r>
              <a:rPr lang="cy-GB" sz="1200">
                <a:solidFill>
                  <a:schemeClr val="tx1"/>
                </a:solidFill>
                <a:effectLst/>
                <a:latin typeface="Comic Sans MS" panose="030F0902030302020204" pitchFamily="66" charset="0"/>
              </a:rPr>
              <a:t> </a:t>
            </a:r>
            <a:r>
              <a:rPr lang="cy-GB" sz="1200" dirty="0">
                <a:solidFill>
                  <a:schemeClr val="tx1"/>
                </a:solidFill>
                <a:effectLst/>
                <a:latin typeface="Comic Sans MS" panose="030F0902030302020204" pitchFamily="66" charset="0"/>
              </a:rPr>
              <a:t>– Save the Day</a:t>
            </a:r>
            <a:endParaRPr lang="en-GB" sz="120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93" name="TextBox 92">
            <a:extLst>
              <a:ext uri="{FF2B5EF4-FFF2-40B4-BE49-F238E27FC236}">
                <a16:creationId xmlns:a16="http://schemas.microsoft.com/office/drawing/2014/main" id="{3F7C64D6-6132-498C-A6C2-A94202E174AA}"/>
              </a:ext>
            </a:extLst>
          </p:cNvPr>
          <p:cNvSpPr txBox="1"/>
          <p:nvPr/>
        </p:nvSpPr>
        <p:spPr>
          <a:xfrm>
            <a:off x="2841791" y="3395434"/>
            <a:ext cx="3500804" cy="307777"/>
          </a:xfrm>
          <a:prstGeom prst="rect">
            <a:avLst/>
          </a:prstGeom>
          <a:noFill/>
        </p:spPr>
        <p:txBody>
          <a:bodyPr wrap="square">
            <a:spAutoFit/>
          </a:bodyPr>
          <a:lstStyle/>
          <a:p>
            <a:pPr marL="0" algn="ctr" defTabSz="914400" rtl="0" eaLnBrk="1" latinLnBrk="0" hangingPunct="1"/>
            <a:r>
              <a:rPr lang="cy-GB" sz="1400" b="1" kern="1200" dirty="0">
                <a:solidFill>
                  <a:schemeClr val="tx1"/>
                </a:solidFill>
                <a:effectLst/>
                <a:latin typeface="Comic Sans MS" panose="030F0902030302020204" pitchFamily="66" charset="0"/>
                <a:ea typeface="+mn-ea"/>
                <a:cs typeface="+mn-cs"/>
              </a:rPr>
              <a:t>Crosscurricular Skills</a:t>
            </a:r>
            <a:endParaRPr lang="en-GB" sz="1400" b="1" kern="1200" dirty="0">
              <a:solidFill>
                <a:schemeClr val="tx1"/>
              </a:solidFill>
              <a:effectLst/>
              <a:latin typeface="Comic Sans MS" panose="030F0902030302020204" pitchFamily="66" charset="0"/>
              <a:ea typeface="+mn-ea"/>
              <a:cs typeface="+mn-cs"/>
            </a:endParaRPr>
          </a:p>
        </p:txBody>
      </p:sp>
      <p:sp>
        <p:nvSpPr>
          <p:cNvPr id="95" name="TextBox 94">
            <a:extLst>
              <a:ext uri="{FF2B5EF4-FFF2-40B4-BE49-F238E27FC236}">
                <a16:creationId xmlns:a16="http://schemas.microsoft.com/office/drawing/2014/main" id="{C5C6857B-A862-488E-84F0-F59862ADD1C1}"/>
              </a:ext>
            </a:extLst>
          </p:cNvPr>
          <p:cNvSpPr txBox="1"/>
          <p:nvPr/>
        </p:nvSpPr>
        <p:spPr>
          <a:xfrm>
            <a:off x="2823503" y="3716206"/>
            <a:ext cx="1262203" cy="276999"/>
          </a:xfrm>
          <a:prstGeom prst="rect">
            <a:avLst/>
          </a:prstGeom>
          <a:noFill/>
        </p:spPr>
        <p:txBody>
          <a:bodyPr wrap="square">
            <a:spAutoFit/>
          </a:bodyPr>
          <a:lstStyle/>
          <a:p>
            <a:pPr algn="ctr"/>
            <a:r>
              <a:rPr lang="en-US"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rPr>
              <a:t>Numeracy</a:t>
            </a:r>
            <a:endParaRPr lang="en-GB"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96" name="TextBox 95">
            <a:extLst>
              <a:ext uri="{FF2B5EF4-FFF2-40B4-BE49-F238E27FC236}">
                <a16:creationId xmlns:a16="http://schemas.microsoft.com/office/drawing/2014/main" id="{22690723-5FC7-4759-B3A7-00961B77C04C}"/>
              </a:ext>
            </a:extLst>
          </p:cNvPr>
          <p:cNvSpPr txBox="1"/>
          <p:nvPr/>
        </p:nvSpPr>
        <p:spPr>
          <a:xfrm>
            <a:off x="3934987" y="3716205"/>
            <a:ext cx="1262203" cy="276999"/>
          </a:xfrm>
          <a:prstGeom prst="rect">
            <a:avLst/>
          </a:prstGeom>
          <a:noFill/>
        </p:spPr>
        <p:txBody>
          <a:bodyPr wrap="square">
            <a:spAutoFit/>
          </a:bodyPr>
          <a:lstStyle/>
          <a:p>
            <a:pPr algn="ctr"/>
            <a:r>
              <a:rPr lang="en-US"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rPr>
              <a:t>Literacy</a:t>
            </a:r>
            <a:endParaRPr lang="en-GB"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97" name="TextBox 96">
            <a:extLst>
              <a:ext uri="{FF2B5EF4-FFF2-40B4-BE49-F238E27FC236}">
                <a16:creationId xmlns:a16="http://schemas.microsoft.com/office/drawing/2014/main" id="{0EB8E0AE-C256-4826-BE1D-4D554F06E03F}"/>
              </a:ext>
            </a:extLst>
          </p:cNvPr>
          <p:cNvSpPr txBox="1"/>
          <p:nvPr/>
        </p:nvSpPr>
        <p:spPr>
          <a:xfrm>
            <a:off x="5115587" y="3703211"/>
            <a:ext cx="1262203" cy="276999"/>
          </a:xfrm>
          <a:prstGeom prst="rect">
            <a:avLst/>
          </a:prstGeom>
          <a:noFill/>
        </p:spPr>
        <p:txBody>
          <a:bodyPr wrap="square">
            <a:spAutoFit/>
          </a:bodyPr>
          <a:lstStyle/>
          <a:p>
            <a:pPr algn="ctr"/>
            <a:r>
              <a:rPr lang="en-US"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rPr>
              <a:t>Digital</a:t>
            </a:r>
            <a:endParaRPr lang="en-GB"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100" name="TextBox 99">
            <a:extLst>
              <a:ext uri="{FF2B5EF4-FFF2-40B4-BE49-F238E27FC236}">
                <a16:creationId xmlns:a16="http://schemas.microsoft.com/office/drawing/2014/main" id="{5DB98B4D-43AD-48F2-AAD9-367A22C03CF5}"/>
              </a:ext>
            </a:extLst>
          </p:cNvPr>
          <p:cNvSpPr txBox="1"/>
          <p:nvPr/>
        </p:nvSpPr>
        <p:spPr>
          <a:xfrm>
            <a:off x="3046550" y="3099449"/>
            <a:ext cx="1537659" cy="276999"/>
          </a:xfrm>
          <a:prstGeom prst="rect">
            <a:avLst/>
          </a:prstGeom>
          <a:noFill/>
        </p:spPr>
        <p:txBody>
          <a:bodyPr wrap="square">
            <a:spAutoFit/>
          </a:bodyPr>
          <a:lstStyle/>
          <a:p>
            <a:pPr algn="l"/>
            <a:r>
              <a:rPr lang="cy-GB" sz="1200" b="0" dirty="0">
                <a:solidFill>
                  <a:schemeClr val="tx1"/>
                </a:solidFill>
                <a:effectLst/>
                <a:latin typeface="Comic Sans MS" panose="030F0902030302020204" pitchFamily="66" charset="0"/>
              </a:rPr>
              <a:t>Main Focus:</a:t>
            </a:r>
            <a:endParaRPr lang="en-GB" sz="12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101" name="TextBox 100">
            <a:extLst>
              <a:ext uri="{FF2B5EF4-FFF2-40B4-BE49-F238E27FC236}">
                <a16:creationId xmlns:a16="http://schemas.microsoft.com/office/drawing/2014/main" id="{6CB5D10F-81AC-43EA-9450-11C81B868D63}"/>
              </a:ext>
            </a:extLst>
          </p:cNvPr>
          <p:cNvSpPr txBox="1"/>
          <p:nvPr/>
        </p:nvSpPr>
        <p:spPr>
          <a:xfrm>
            <a:off x="4105857" y="3055257"/>
            <a:ext cx="1236762" cy="369332"/>
          </a:xfrm>
          <a:prstGeom prst="rect">
            <a:avLst/>
          </a:prstGeom>
          <a:noFill/>
        </p:spPr>
        <p:txBody>
          <a:bodyPr wrap="square">
            <a:spAutoFit/>
          </a:bodyPr>
          <a:lstStyle/>
          <a:p>
            <a:pPr algn="l"/>
            <a:r>
              <a:rPr lang="cy-GB" sz="900" dirty="0">
                <a:latin typeface="Comic Sans MS" panose="030F0902030302020204" pitchFamily="66" charset="0"/>
                <a:ea typeface="Calibri" panose="020F0502020204030204" pitchFamily="34" charset="0"/>
                <a:cs typeface="Times New Roman" panose="02020603050405020304" pitchFamily="18" charset="0"/>
              </a:rPr>
              <a:t>Languages and communication</a:t>
            </a:r>
            <a:endParaRPr lang="en-GB" sz="900" b="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
        <p:nvSpPr>
          <p:cNvPr id="103" name="TextBox 102">
            <a:extLst>
              <a:ext uri="{FF2B5EF4-FFF2-40B4-BE49-F238E27FC236}">
                <a16:creationId xmlns:a16="http://schemas.microsoft.com/office/drawing/2014/main" id="{2A6FCC8F-C8EA-4459-9CF2-540AB2C482D4}"/>
              </a:ext>
            </a:extLst>
          </p:cNvPr>
          <p:cNvSpPr txBox="1"/>
          <p:nvPr/>
        </p:nvSpPr>
        <p:spPr>
          <a:xfrm>
            <a:off x="5211557" y="3067656"/>
            <a:ext cx="1304873" cy="215444"/>
          </a:xfrm>
          <a:prstGeom prst="rect">
            <a:avLst/>
          </a:prstGeom>
          <a:noFill/>
        </p:spPr>
        <p:txBody>
          <a:bodyPr wrap="square">
            <a:spAutoFit/>
          </a:bodyPr>
          <a:lstStyle/>
          <a:p>
            <a:pPr algn="l"/>
            <a:r>
              <a:rPr lang="cy-GB" sz="800" dirty="0">
                <a:solidFill>
                  <a:schemeClr val="tx1"/>
                </a:solidFill>
                <a:effectLst/>
                <a:latin typeface="Comic Sans MS" panose="030F0902030302020204" pitchFamily="66" charset="0"/>
              </a:rPr>
              <a:t>Expressive arts</a:t>
            </a:r>
            <a:endParaRPr lang="en-GB" sz="800" dirty="0">
              <a:solidFill>
                <a:schemeClr val="tx1"/>
              </a:solidFill>
              <a:effectLst/>
              <a:latin typeface="Comic Sans MS" panose="030F09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85992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11090</TotalTime>
  <Words>910</Words>
  <Application>Microsoft Office PowerPoint</Application>
  <PresentationFormat>On-screen Show (4:3)</PresentationFormat>
  <Paragraphs>49</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Calibri</vt:lpstr>
      <vt:lpstr>Comic Sans MS</vt:lpstr>
      <vt:lpstr>Symbol</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Davies</dc:creator>
  <cp:lastModifiedBy>C GREGORY (YGG Tan-y-lan )</cp:lastModifiedBy>
  <cp:revision>33</cp:revision>
  <dcterms:created xsi:type="dcterms:W3CDTF">2025-09-17T12:23:26Z</dcterms:created>
  <dcterms:modified xsi:type="dcterms:W3CDTF">2026-09-14T13:56:54Z</dcterms:modified>
</cp:coreProperties>
</file>