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99"/>
  </p:normalViewPr>
  <p:slideViewPr>
    <p:cSldViewPr snapToGrid="0">
      <p:cViewPr varScale="1">
        <p:scale>
          <a:sx n="74" d="100"/>
          <a:sy n="74" d="100"/>
        </p:scale>
        <p:origin x="10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182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07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752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73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22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184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98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31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684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74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C10FBA-F4F1-D249-9AAE-5FF561A58698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71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F8B9197-7BA7-40F7-9FD1-D63F1D562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09" y="39943"/>
            <a:ext cx="9144000" cy="6842234"/>
          </a:xfrm>
          <a:prstGeom prst="rect">
            <a:avLst/>
          </a:prstGeom>
        </p:spPr>
      </p:pic>
      <p:sp>
        <p:nvSpPr>
          <p:cNvPr id="26" name="Text Box 1">
            <a:extLst>
              <a:ext uri="{FF2B5EF4-FFF2-40B4-BE49-F238E27FC236}">
                <a16:creationId xmlns:a16="http://schemas.microsoft.com/office/drawing/2014/main" id="{87426B9F-2E7B-49A2-94B6-657131F1DC9C}"/>
              </a:ext>
            </a:extLst>
          </p:cNvPr>
          <p:cNvSpPr txBox="1"/>
          <p:nvPr/>
        </p:nvSpPr>
        <p:spPr>
          <a:xfrm>
            <a:off x="1250950" y="0"/>
            <a:ext cx="5953291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/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Dinasyddion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moesegol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gwybodus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sy’n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barod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fod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yn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ddinasyddion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Cymru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a’r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byd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7" name="Text Box 1">
            <a:extLst>
              <a:ext uri="{FF2B5EF4-FFF2-40B4-BE49-F238E27FC236}">
                <a16:creationId xmlns:a16="http://schemas.microsoft.com/office/drawing/2014/main" id="{6C0F64FA-5582-441A-AFED-5B6069B7770D}"/>
              </a:ext>
            </a:extLst>
          </p:cNvPr>
          <p:cNvSpPr txBox="1"/>
          <p:nvPr/>
        </p:nvSpPr>
        <p:spPr>
          <a:xfrm rot="16200000">
            <a:off x="5574777" y="3238568"/>
            <a:ext cx="6877050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/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Unigolion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iach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hyderus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sy’n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barod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fyw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bywyd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llawn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gwerthfawr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fel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aelodau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gwerthfawr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o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gymdeithas</a:t>
            </a:r>
            <a:r>
              <a:rPr lang="en-GB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/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8" name="Text Box 1">
            <a:extLst>
              <a:ext uri="{FF2B5EF4-FFF2-40B4-BE49-F238E27FC236}">
                <a16:creationId xmlns:a16="http://schemas.microsoft.com/office/drawing/2014/main" id="{02C228CE-E7A6-488A-9319-AFC35C5DE462}"/>
              </a:ext>
            </a:extLst>
          </p:cNvPr>
          <p:cNvSpPr txBox="1"/>
          <p:nvPr/>
        </p:nvSpPr>
        <p:spPr>
          <a:xfrm rot="16200000">
            <a:off x="-1997608" y="2947210"/>
            <a:ext cx="4428490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b="1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Ddysgwyr</a:t>
            </a:r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uchelgeisiol</a:t>
            </a:r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000" b="1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galluog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y’n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bared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ddysgu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drwy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gydol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eu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hoes.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9" name="Text Box 1">
            <a:extLst>
              <a:ext uri="{FF2B5EF4-FFF2-40B4-BE49-F238E27FC236}">
                <a16:creationId xmlns:a16="http://schemas.microsoft.com/office/drawing/2014/main" id="{A95B9507-7D76-4674-81BB-28731F80581C}"/>
              </a:ext>
            </a:extLst>
          </p:cNvPr>
          <p:cNvSpPr txBox="1"/>
          <p:nvPr/>
        </p:nvSpPr>
        <p:spPr>
          <a:xfrm>
            <a:off x="2242316" y="6556301"/>
            <a:ext cx="5471160" cy="36639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b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Cyfranwyr mentrus, creadigol</a:t>
            </a:r>
            <a:r>
              <a:rPr lang="en-GB" sz="100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sy’n barod i chwarae rhan lawn yn eu bywyd a’u gwaith.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1DB935E-2C73-44B8-9465-CA8EF4A90717}"/>
              </a:ext>
            </a:extLst>
          </p:cNvPr>
          <p:cNvSpPr txBox="1"/>
          <p:nvPr/>
        </p:nvSpPr>
        <p:spPr>
          <a:xfrm>
            <a:off x="1427489" y="2883943"/>
            <a:ext cx="2214331" cy="876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6360" marR="754380" algn="ctr">
              <a:lnSpc>
                <a:spcPct val="107000"/>
              </a:lnSpc>
              <a:spcAft>
                <a:spcPts val="0"/>
              </a:spcAft>
            </a:pPr>
            <a:r>
              <a:rPr lang="en-US" sz="800" b="1" kern="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Dechrau</a:t>
            </a:r>
            <a:r>
              <a:rPr lang="en-US" sz="800" b="1" kern="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800" b="1" kern="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Diddorol</a:t>
            </a:r>
            <a:endParaRPr lang="en-GB" sz="800" b="1" kern="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86360" marR="754380" algn="ctr">
              <a:lnSpc>
                <a:spcPct val="107000"/>
              </a:lnSpc>
              <a:spcAft>
                <a:spcPts val="0"/>
              </a:spcAft>
            </a:pPr>
            <a:r>
              <a:rPr lang="en-US" sz="800" b="1" kern="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 </a:t>
            </a:r>
            <a:endParaRPr lang="en-GB" sz="800" b="1" kern="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86360" marR="754380" algn="ctr">
              <a:lnSpc>
                <a:spcPct val="107000"/>
              </a:lnSpc>
              <a:spcAft>
                <a:spcPts val="0"/>
              </a:spcAft>
            </a:pPr>
            <a:r>
              <a:rPr lang="en-US" sz="800" kern="0" dirty="0" err="1">
                <a:latin typeface="Comic Sans MS" panose="030F0902030302020204" pitchFamily="66" charset="0"/>
                <a:ea typeface="Calibri" panose="020F0502020204030204" pitchFamily="34" charset="0"/>
              </a:rPr>
              <a:t>Chwarae</a:t>
            </a:r>
            <a:r>
              <a:rPr lang="en-US" sz="800" kern="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800" kern="0" dirty="0" err="1">
                <a:latin typeface="Comic Sans MS" panose="030F0902030302020204" pitchFamily="66" charset="0"/>
                <a:ea typeface="Calibri" panose="020F0502020204030204" pitchFamily="34" charset="0"/>
              </a:rPr>
              <a:t>r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ôl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yn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 y ‘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Dên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’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yr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archarwyr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. 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Gwrando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,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gwylio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 a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thrafod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ei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hoff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800" kern="0" dirty="0" err="1">
                <a:latin typeface="Comic Sans MS" panose="030F0702030302020204" pitchFamily="66" charset="0"/>
                <a:ea typeface="Calibri" panose="020F0502020204030204" pitchFamily="34" charset="0"/>
              </a:rPr>
              <a:t>cymeriadau</a:t>
            </a:r>
            <a:r>
              <a:rPr lang="en-US" sz="800" kern="0" dirty="0">
                <a:latin typeface="Comic Sans MS" panose="030F0702030302020204" pitchFamily="66" charset="0"/>
                <a:ea typeface="Calibri" panose="020F0502020204030204" pitchFamily="34" charset="0"/>
              </a:rPr>
              <a:t>.</a:t>
            </a:r>
            <a:endParaRPr lang="en-GB" sz="800" b="1" kern="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45A97E7-C036-46CA-BC49-B3CAA67929B6}"/>
              </a:ext>
            </a:extLst>
          </p:cNvPr>
          <p:cNvSpPr txBox="1"/>
          <p:nvPr/>
        </p:nvSpPr>
        <p:spPr>
          <a:xfrm>
            <a:off x="5393886" y="2759235"/>
            <a:ext cx="2159608" cy="1138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88060" marR="62230" algn="ctr">
              <a:lnSpc>
                <a:spcPct val="107000"/>
              </a:lnSpc>
              <a:spcAft>
                <a:spcPts val="0"/>
              </a:spcAft>
            </a:pPr>
            <a:r>
              <a:rPr lang="en-US" sz="1000" b="1" kern="0" dirty="0" err="1">
                <a:latin typeface="Comic Sans MS" panose="030F0902030302020204" pitchFamily="66" charset="0"/>
              </a:rPr>
              <a:t>Dathlu’r</a:t>
            </a:r>
            <a:r>
              <a:rPr lang="en-US" sz="1000" b="1" kern="0" dirty="0">
                <a:latin typeface="Comic Sans MS" panose="030F0902030302020204" pitchFamily="66" charset="0"/>
              </a:rPr>
              <a:t> </a:t>
            </a:r>
            <a:r>
              <a:rPr lang="en-US" sz="1000" b="1" kern="0" dirty="0" err="1">
                <a:latin typeface="Comic Sans MS" panose="030F0902030302020204" pitchFamily="66" charset="0"/>
              </a:rPr>
              <a:t>dysgu</a:t>
            </a:r>
            <a:endParaRPr lang="en-US" sz="1000" b="1" kern="0" dirty="0">
              <a:latin typeface="Comic Sans MS" panose="030F0902030302020204" pitchFamily="66" charset="0"/>
            </a:endParaRPr>
          </a:p>
          <a:p>
            <a:pPr marL="988060" marR="62230" algn="ctr">
              <a:lnSpc>
                <a:spcPct val="107000"/>
              </a:lnSpc>
              <a:spcAft>
                <a:spcPts val="0"/>
              </a:spcAft>
            </a:pP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Prynhawn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coffi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a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chyngerdd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anffurfiol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i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ddathlu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gwaith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creadigol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y </a:t>
            </a:r>
            <a:r>
              <a:rPr lang="en-GB" sz="9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disgyblion</a:t>
            </a:r>
            <a:r>
              <a:rPr lang="en-GB" sz="9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.</a:t>
            </a:r>
            <a:endParaRPr lang="en-US" sz="900" kern="0" dirty="0">
              <a:latin typeface="Comic Sans MS" panose="030F0902030302020204" pitchFamily="66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2FF12FC-386E-449F-9048-4670B64B66DE}"/>
              </a:ext>
            </a:extLst>
          </p:cNvPr>
          <p:cNvSpPr txBox="1"/>
          <p:nvPr/>
        </p:nvSpPr>
        <p:spPr>
          <a:xfrm>
            <a:off x="297438" y="3262811"/>
            <a:ext cx="1297593" cy="30213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710"/>
            <a:r>
              <a:rPr lang="en-GB" sz="900" b="1" spc="-10" dirty="0">
                <a:latin typeface="Comic Sans MS" panose="030F0702030302020204" pitchFamily="66" charset="0"/>
                <a:ea typeface="Calibri" panose="020F0502020204030204" pitchFamily="34" charset="0"/>
              </a:rPr>
              <a:t>      </a:t>
            </a:r>
            <a:r>
              <a:rPr lang="en-US" sz="900" b="1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Ymwelwyr</a:t>
            </a:r>
            <a:r>
              <a:rPr lang="en-US" sz="900" b="1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:</a:t>
            </a: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9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Y </a:t>
            </a:r>
            <a:r>
              <a:rPr lang="en-US" sz="9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Ficar</a:t>
            </a:r>
            <a:endParaRPr lang="en-US" sz="900" spc="-1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900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Gwylwyr</a:t>
            </a:r>
            <a:r>
              <a:rPr lang="en-US" sz="900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y </a:t>
            </a:r>
            <a:r>
              <a:rPr lang="en-US" sz="900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Glanau</a:t>
            </a:r>
            <a:endParaRPr lang="en-US" sz="900" spc="-1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92710"/>
            <a:endParaRPr lang="en-US" sz="900" b="1" spc="-1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92710"/>
            <a:r>
              <a:rPr lang="en-US" sz="900" b="1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Teithiau</a:t>
            </a:r>
            <a:endParaRPr lang="en-US" sz="900" b="1" spc="-1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9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Sinema Brynamman</a:t>
            </a: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9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Ymweliad</a:t>
            </a:r>
            <a:r>
              <a:rPr lang="en-US" sz="9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9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i</a:t>
            </a:r>
            <a:r>
              <a:rPr lang="en-US" sz="9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weld y </a:t>
            </a:r>
            <a:r>
              <a:rPr lang="en-US" sz="9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cwch</a:t>
            </a:r>
            <a:r>
              <a:rPr lang="en-US" sz="9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9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achub</a:t>
            </a:r>
            <a:r>
              <a:rPr lang="en-US" sz="9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a staff </a:t>
            </a:r>
            <a:r>
              <a:rPr lang="en-US" sz="9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yr</a:t>
            </a:r>
            <a:r>
              <a:rPr lang="en-US" sz="9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RNLI</a:t>
            </a: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900" spc="-10" dirty="0" err="1">
                <a:effectLst/>
                <a:latin typeface="Comic Sans MS" panose="030F0702030302020204" pitchFamily="66" charset="0"/>
                <a:ea typeface="Symbol" pitchFamily="2" charset="2"/>
                <a:cs typeface="Symbol" pitchFamily="2" charset="2"/>
              </a:rPr>
              <a:t>Eglwys</a:t>
            </a:r>
            <a:r>
              <a:rPr lang="en-US" sz="900" spc="-10" dirty="0">
                <a:effectLst/>
                <a:latin typeface="Comic Sans MS" panose="030F0702030302020204" pitchFamily="66" charset="0"/>
                <a:ea typeface="Symbol" pitchFamily="2" charset="2"/>
                <a:cs typeface="Symbol" pitchFamily="2" charset="2"/>
              </a:rPr>
              <a:t> y </a:t>
            </a:r>
            <a:r>
              <a:rPr lang="en-US" sz="900" spc="-10" dirty="0" err="1">
                <a:effectLst/>
                <a:latin typeface="Comic Sans MS" panose="030F0702030302020204" pitchFamily="66" charset="0"/>
                <a:ea typeface="Symbol" pitchFamily="2" charset="2"/>
                <a:cs typeface="Symbol" pitchFamily="2" charset="2"/>
              </a:rPr>
              <a:t>mwmbwls</a:t>
            </a:r>
            <a:endParaRPr lang="en-US" sz="900" spc="-10" dirty="0">
              <a:effectLst/>
              <a:latin typeface="Comic Sans MS" panose="030F0702030302020204" pitchFamily="66" charset="0"/>
              <a:ea typeface="Symbol" pitchFamily="2" charset="2"/>
              <a:cs typeface="Symbol" pitchFamily="2" charset="2"/>
            </a:endParaRPr>
          </a:p>
          <a:p>
            <a:pPr marL="92710">
              <a:spcBef>
                <a:spcPts val="775"/>
              </a:spcBef>
              <a:spcAft>
                <a:spcPts val="0"/>
              </a:spcAft>
            </a:pPr>
            <a:r>
              <a:rPr lang="en-US" sz="9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Cyd</a:t>
            </a:r>
            <a:r>
              <a:rPr lang="en-US" sz="900" b="1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9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destun</a:t>
            </a:r>
            <a:r>
              <a:rPr lang="en-US" sz="900" b="1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9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bywyd</a:t>
            </a:r>
            <a:r>
              <a:rPr lang="en-US" sz="900" b="1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go </a:t>
            </a:r>
            <a:r>
              <a:rPr lang="en-US" sz="9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iawn</a:t>
            </a:r>
            <a:endParaRPr lang="en-US" sz="900" b="1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92710" algn="ctr">
              <a:spcBef>
                <a:spcPts val="775"/>
              </a:spcBef>
              <a:spcAft>
                <a:spcPts val="0"/>
              </a:spcAft>
            </a:pPr>
            <a:r>
              <a:rPr lang="en-US" sz="700" dirty="0" err="1">
                <a:latin typeface="Comic Sans MS" panose="030F0702030302020204" pitchFamily="66" charset="0"/>
                <a:ea typeface="Calibri" panose="020F0502020204030204" pitchFamily="34" charset="0"/>
              </a:rPr>
              <a:t>Trafod</a:t>
            </a:r>
            <a:r>
              <a:rPr lang="en-US" sz="70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702030302020204" pitchFamily="66" charset="0"/>
                <a:ea typeface="Calibri" panose="020F0502020204030204" pitchFamily="34" charset="0"/>
              </a:rPr>
              <a:t>pwy</a:t>
            </a:r>
            <a:r>
              <a:rPr lang="en-US" sz="70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702030302020204" pitchFamily="66" charset="0"/>
                <a:ea typeface="Calibri" panose="020F0502020204030204" pitchFamily="34" charset="0"/>
              </a:rPr>
              <a:t>sy’n</a:t>
            </a:r>
            <a:r>
              <a:rPr lang="en-US" sz="70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702030302020204" pitchFamily="66" charset="0"/>
                <a:ea typeface="Calibri" panose="020F0502020204030204" pitchFamily="34" charset="0"/>
              </a:rPr>
              <a:t>helpu</a:t>
            </a:r>
            <a:r>
              <a:rPr lang="en-US" sz="700" dirty="0">
                <a:latin typeface="Comic Sans MS" panose="030F0702030302020204" pitchFamily="66" charset="0"/>
                <a:ea typeface="Calibri" panose="020F0502020204030204" pitchFamily="34" charset="0"/>
              </a:rPr>
              <a:t> chi </a:t>
            </a:r>
            <a:r>
              <a:rPr lang="en-US" sz="700" dirty="0" err="1">
                <a:latin typeface="Comic Sans MS" panose="030F0702030302020204" pitchFamily="66" charset="0"/>
                <a:ea typeface="Calibri" panose="020F0502020204030204" pitchFamily="34" charset="0"/>
              </a:rPr>
              <a:t>yn</a:t>
            </a:r>
            <a:r>
              <a:rPr lang="en-US" sz="70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702030302020204" pitchFamily="66" charset="0"/>
                <a:ea typeface="Calibri" panose="020F0502020204030204" pitchFamily="34" charset="0"/>
              </a:rPr>
              <a:t>ein</a:t>
            </a:r>
            <a:r>
              <a:rPr lang="en-US" sz="70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702030302020204" pitchFamily="66" charset="0"/>
                <a:ea typeface="Calibri" panose="020F0502020204030204" pitchFamily="34" charset="0"/>
              </a:rPr>
              <a:t>cymuned</a:t>
            </a:r>
            <a:r>
              <a:rPr lang="en-US" sz="700" dirty="0">
                <a:latin typeface="Comic Sans MS" panose="030F0702030302020204" pitchFamily="66" charset="0"/>
                <a:ea typeface="Calibri" panose="020F0502020204030204" pitchFamily="34" charset="0"/>
              </a:rPr>
              <a:t>.</a:t>
            </a:r>
            <a:endParaRPr lang="en-GB" sz="70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92710"/>
            <a:b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0" name="Textbox 3">
            <a:extLst>
              <a:ext uri="{FF2B5EF4-FFF2-40B4-BE49-F238E27FC236}">
                <a16:creationId xmlns:a16="http://schemas.microsoft.com/office/drawing/2014/main" id="{21BB1156-DB72-4792-87A8-D6764002D4BF}"/>
              </a:ext>
            </a:extLst>
          </p:cNvPr>
          <p:cNvSpPr txBox="1">
            <a:spLocks/>
          </p:cNvSpPr>
          <p:nvPr/>
        </p:nvSpPr>
        <p:spPr>
          <a:xfrm>
            <a:off x="1581432" y="467579"/>
            <a:ext cx="2060388" cy="2376421"/>
          </a:xfrm>
          <a:prstGeom prst="rect">
            <a:avLst/>
          </a:prstGeom>
          <a:ln w="6350">
            <a:noFill/>
            <a:prstDash val="solid"/>
          </a:ln>
        </p:spPr>
        <p:txBody>
          <a:bodyPr wrap="square" lIns="0" tIns="0" rIns="0" bIns="0" rtlCol="0">
            <a:noAutofit/>
          </a:bodyPr>
          <a:lstStyle/>
          <a:p>
            <a:pPr marL="90805">
              <a:spcBef>
                <a:spcPts val="340"/>
              </a:spcBef>
              <a:spcAft>
                <a:spcPts val="0"/>
              </a:spcAft>
            </a:pPr>
            <a:r>
              <a:rPr lang="en-GB" sz="700" b="1" dirty="0">
                <a:latin typeface="Comic Sans MS" panose="030F0702030302020204" pitchFamily="66" charset="0"/>
                <a:ea typeface="Calibri" panose="020F0502020204030204" pitchFamily="34" charset="0"/>
              </a:rPr>
              <a:t>         </a:t>
            </a:r>
            <a:r>
              <a:rPr lang="en-US" sz="8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Ieithioedd</a:t>
            </a:r>
            <a:r>
              <a:rPr lang="en-US" sz="800" b="1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a </a:t>
            </a:r>
            <a:r>
              <a:rPr lang="en-US" sz="800" b="1" dirty="0" err="1">
                <a:latin typeface="Comic Sans MS" panose="030F0702030302020204" pitchFamily="66" charset="0"/>
                <a:ea typeface="Calibri" panose="020F0502020204030204" pitchFamily="34" charset="0"/>
              </a:rPr>
              <a:t>C</a:t>
            </a:r>
            <a:r>
              <a:rPr lang="en-US" sz="8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hyfathrebu</a:t>
            </a:r>
            <a:r>
              <a:rPr lang="en-US" sz="800" b="1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:</a:t>
            </a:r>
            <a:endParaRPr lang="en-GB" sz="105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90805">
              <a:spcBef>
                <a:spcPts val="340"/>
              </a:spcBef>
              <a:spcAft>
                <a:spcPts val="0"/>
              </a:spcAft>
            </a:pPr>
            <a:endParaRPr lang="en-GB" sz="700" b="1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90805">
              <a:spcBef>
                <a:spcPts val="340"/>
              </a:spcBef>
              <a:spcAft>
                <a:spcPts val="0"/>
              </a:spcAft>
            </a:pPr>
            <a:endParaRPr lang="en-GB" sz="600" b="1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Hybu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iaith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llafar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gan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ddefnyddio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arddull</a:t>
            </a:r>
            <a:r>
              <a:rPr lang="en-GB" sz="700" dirty="0">
                <a:latin typeface="Comic Sans MS" panose="030F0702030302020204" pitchFamily="66" charset="0"/>
              </a:rPr>
              <a:t> Pie Corbett </a:t>
            </a:r>
            <a:r>
              <a:rPr lang="en-GB" sz="700" dirty="0" err="1">
                <a:latin typeface="Comic Sans MS" panose="030F0702030302020204" pitchFamily="66" charset="0"/>
              </a:rPr>
              <a:t>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ddysgu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adrodd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storiau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e.e.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yr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i="1" dirty="0" err="1">
                <a:latin typeface="Comic Sans MS" panose="030F0702030302020204" pitchFamily="66" charset="0"/>
              </a:rPr>
              <a:t>Hugain</a:t>
            </a:r>
            <a:r>
              <a:rPr lang="en-GB" sz="700" i="1" dirty="0">
                <a:latin typeface="Comic Sans MS" panose="030F0702030302020204" pitchFamily="66" charset="0"/>
              </a:rPr>
              <a:t> </a:t>
            </a:r>
            <a:r>
              <a:rPr lang="en-GB" sz="700" i="1" dirty="0" err="1">
                <a:latin typeface="Comic Sans MS" panose="030F0702030302020204" pitchFamily="66" charset="0"/>
              </a:rPr>
              <a:t>Fach</a:t>
            </a:r>
            <a:r>
              <a:rPr lang="en-GB" sz="700" i="1" dirty="0">
                <a:latin typeface="Comic Sans MS" panose="030F0702030302020204" pitchFamily="66" charset="0"/>
              </a:rPr>
              <a:t> Goch.</a:t>
            </a:r>
            <a:endParaRPr lang="en-GB" sz="700" dirty="0">
              <a:latin typeface="Comic Sans MS" panose="030F0702030302020204" pitchFamily="66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Hybu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iaith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ysgrifenedig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wrth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greu</a:t>
            </a:r>
            <a:r>
              <a:rPr lang="en-GB" sz="700" dirty="0">
                <a:latin typeface="Comic Sans MS" panose="030F0702030302020204" pitchFamily="66" charset="0"/>
              </a:rPr>
              <a:t> poster </a:t>
            </a:r>
            <a:r>
              <a:rPr lang="en-GB" sz="700" dirty="0" err="1">
                <a:latin typeface="Comic Sans MS" panose="030F0702030302020204" pitchFamily="66" charset="0"/>
              </a:rPr>
              <a:t>perswad</a:t>
            </a:r>
            <a:r>
              <a:rPr lang="en-GB" sz="700" dirty="0">
                <a:latin typeface="Comic Sans MS" panose="030F0702030302020204" pitchFamily="66" charset="0"/>
              </a:rPr>
              <a:t> ag </a:t>
            </a:r>
            <a:r>
              <a:rPr lang="en-GB" sz="700" dirty="0" err="1">
                <a:latin typeface="Comic Sans MS" panose="030F0702030302020204" pitchFamily="66" charset="0"/>
              </a:rPr>
              <a:t>ysgrifennu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portread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syml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Dysgu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patrymau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iaith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wrth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ddefnyddio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cynllun</a:t>
            </a:r>
            <a:r>
              <a:rPr lang="en-GB" sz="700" dirty="0">
                <a:latin typeface="Comic Sans MS" panose="030F0702030302020204" pitchFamily="66" charset="0"/>
              </a:rPr>
              <a:t> ‘</a:t>
            </a:r>
            <a:r>
              <a:rPr lang="en-GB" sz="700" dirty="0" err="1">
                <a:latin typeface="Comic Sans MS" panose="030F0702030302020204" pitchFamily="66" charset="0"/>
              </a:rPr>
              <a:t>Dewch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Gloncian</a:t>
            </a:r>
            <a:r>
              <a:rPr lang="en-GB" sz="700" dirty="0">
                <a:latin typeface="Comic Sans MS" panose="030F0702030302020204" pitchFamily="66" charset="0"/>
              </a:rPr>
              <a:t>’ </a:t>
            </a:r>
            <a:r>
              <a:rPr lang="en-GB" sz="700" dirty="0" err="1">
                <a:latin typeface="Comic Sans MS" panose="030F0702030302020204" pitchFamily="66" charset="0"/>
              </a:rPr>
              <a:t>yn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ddyddiol</a:t>
            </a:r>
            <a:r>
              <a:rPr lang="en-GB" sz="700" dirty="0">
                <a:latin typeface="Comic Sans MS" panose="030F0702030302020204" pitchFamily="66" charset="0"/>
              </a:rPr>
              <a:t>. 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Datblygu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sgiliau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darllen</a:t>
            </a:r>
            <a:r>
              <a:rPr lang="en-GB" sz="700" dirty="0">
                <a:latin typeface="Comic Sans MS" panose="030F0702030302020204" pitchFamily="66" charset="0"/>
              </a:rPr>
              <a:t>, </a:t>
            </a:r>
            <a:r>
              <a:rPr lang="en-GB" sz="700" dirty="0" err="1">
                <a:latin typeface="Comic Sans MS" panose="030F0702030302020204" pitchFamily="66" charset="0"/>
              </a:rPr>
              <a:t>ysgrifennu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sillafu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wrth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gyflawni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gweithgareddau</a:t>
            </a:r>
            <a:r>
              <a:rPr lang="en-GB" sz="700" dirty="0">
                <a:latin typeface="Comic Sans MS" panose="030F0702030302020204" pitchFamily="66" charset="0"/>
              </a:rPr>
              <a:t> ‘</a:t>
            </a:r>
            <a:r>
              <a:rPr lang="en-GB" sz="700" dirty="0" err="1">
                <a:latin typeface="Comic Sans MS" panose="030F0702030302020204" pitchFamily="66" charset="0"/>
              </a:rPr>
              <a:t>Tric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Chlic</a:t>
            </a:r>
            <a:r>
              <a:rPr lang="en-GB" sz="700" dirty="0">
                <a:latin typeface="Comic Sans MS" panose="030F0702030302020204" pitchFamily="66" charset="0"/>
              </a:rPr>
              <a:t>’.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Cynnal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trafodaeth</a:t>
            </a:r>
            <a:r>
              <a:rPr lang="en-GB" sz="700" dirty="0">
                <a:latin typeface="Comic Sans MS" panose="030F0702030302020204" pitchFamily="66" charset="0"/>
              </a:rPr>
              <a:t> am </a:t>
            </a:r>
            <a:r>
              <a:rPr lang="en-GB" sz="700" dirty="0" err="1">
                <a:latin typeface="Comic Sans MS" panose="030F0702030302020204" pitchFamily="66" charset="0"/>
              </a:rPr>
              <a:t>ein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thema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newydd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chreu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mapiau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meddwl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Dysgu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iaith</a:t>
            </a:r>
            <a:r>
              <a:rPr lang="en-GB" sz="700" dirty="0">
                <a:latin typeface="Comic Sans MS" panose="030F0702030302020204" pitchFamily="66" charset="0"/>
              </a:rPr>
              <a:t>/</a:t>
            </a:r>
            <a:r>
              <a:rPr lang="en-GB" sz="700" dirty="0" err="1">
                <a:latin typeface="Comic Sans MS" panose="030F0702030302020204" pitchFamily="66" charset="0"/>
              </a:rPr>
              <a:t>geirfa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newydd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trwy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ganu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caneuon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thematig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Creu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barddoniaeth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syml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gan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ddefnyddio’r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arddull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onomatopeio</a:t>
            </a:r>
            <a:r>
              <a:rPr lang="en-GB" sz="700" dirty="0">
                <a:latin typeface="Comic Sans MS" panose="030F0702030302020204" pitchFamily="66" charset="0"/>
              </a:rPr>
              <a:t> am </a:t>
            </a:r>
            <a:r>
              <a:rPr lang="en-GB" sz="700" dirty="0" err="1">
                <a:latin typeface="Comic Sans MS" panose="030F0702030302020204" pitchFamily="66" charset="0"/>
              </a:rPr>
              <a:t>dân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gwyllt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Gwrando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thrafod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ar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ddarnau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barddoniaeth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</a:p>
          <a:p>
            <a:pPr marL="90805">
              <a:spcBef>
                <a:spcPts val="340"/>
              </a:spcBef>
              <a:spcAft>
                <a:spcPts val="0"/>
              </a:spcAft>
            </a:pPr>
            <a:endParaRPr lang="en-GB" sz="700" b="1" dirty="0"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41" name="Textbox 2">
            <a:extLst>
              <a:ext uri="{FF2B5EF4-FFF2-40B4-BE49-F238E27FC236}">
                <a16:creationId xmlns:a16="http://schemas.microsoft.com/office/drawing/2014/main" id="{636B5BE0-3E49-4000-BF72-F155216F34D9}"/>
              </a:ext>
            </a:extLst>
          </p:cNvPr>
          <p:cNvSpPr txBox="1">
            <a:spLocks/>
          </p:cNvSpPr>
          <p:nvPr/>
        </p:nvSpPr>
        <p:spPr>
          <a:xfrm>
            <a:off x="3754936" y="526848"/>
            <a:ext cx="1896701" cy="2014805"/>
          </a:xfrm>
          <a:prstGeom prst="rect">
            <a:avLst/>
          </a:prstGeom>
          <a:ln w="6350">
            <a:noFill/>
            <a:prstDash val="solid"/>
          </a:ln>
        </p:spPr>
        <p:txBody>
          <a:bodyPr wrap="square" lIns="0" tIns="0" rIns="0" bIns="0" rtlCol="0">
            <a:noAutofit/>
          </a:bodyPr>
          <a:lstStyle/>
          <a:p>
            <a:pPr algn="just">
              <a:spcBef>
                <a:spcPts val="345"/>
              </a:spcBef>
            </a:pPr>
            <a:r>
              <a:rPr lang="en-GB" sz="800" b="1" dirty="0">
                <a:latin typeface="Comic Sans MS" panose="030F0702030302020204" pitchFamily="66" charset="0"/>
                <a:ea typeface="Calibri" panose="020F0502020204030204" pitchFamily="34" charset="0"/>
              </a:rPr>
              <a:t>        </a:t>
            </a:r>
            <a:r>
              <a:rPr lang="en-US" sz="800" b="1" dirty="0" err="1">
                <a:latin typeface="Comic Sans MS" panose="030F0702030302020204" pitchFamily="66" charset="0"/>
                <a:ea typeface="Calibri" panose="020F0502020204030204" pitchFamily="34" charset="0"/>
              </a:rPr>
              <a:t>Mathemateg</a:t>
            </a:r>
            <a:r>
              <a:rPr lang="en-US" sz="800" b="1" dirty="0">
                <a:latin typeface="Comic Sans MS" panose="030F0702030302020204" pitchFamily="66" charset="0"/>
                <a:ea typeface="Calibri" panose="020F0502020204030204" pitchFamily="34" charset="0"/>
              </a:rPr>
              <a:t> a </a:t>
            </a:r>
            <a:r>
              <a:rPr lang="en-US" sz="800" b="1" dirty="0" err="1">
                <a:latin typeface="Comic Sans MS" panose="030F0702030302020204" pitchFamily="66" charset="0"/>
                <a:ea typeface="Calibri" panose="020F0502020204030204" pitchFamily="34" charset="0"/>
              </a:rPr>
              <a:t>Rhifedd</a:t>
            </a:r>
            <a:r>
              <a:rPr lang="en-US" sz="800" b="1" dirty="0">
                <a:latin typeface="Comic Sans MS" panose="030F0702030302020204" pitchFamily="66" charset="0"/>
                <a:ea typeface="Calibri" panose="020F0502020204030204" pitchFamily="34" charset="0"/>
              </a:rPr>
              <a:t>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800" b="1" dirty="0">
                <a:latin typeface="Comic Sans MS" panose="030F0702030302020204" pitchFamily="66" charset="0"/>
                <a:ea typeface="Calibri" panose="020F0502020204030204" pitchFamily="34" charset="0"/>
              </a:rPr>
              <a:t>
</a:t>
            </a:r>
            <a:r>
              <a:rPr lang="en-GB" sz="800" dirty="0" err="1">
                <a:latin typeface="Comic Sans MS" panose="030F0702030302020204" pitchFamily="66" charset="0"/>
              </a:rPr>
              <a:t>Datblygu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sgiliau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rhifedd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ar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lawr</a:t>
            </a:r>
            <a:r>
              <a:rPr lang="en-GB" sz="800" dirty="0">
                <a:latin typeface="Comic Sans MS" panose="030F0702030302020204" pitchFamily="66" charset="0"/>
              </a:rPr>
              <a:t> y </a:t>
            </a:r>
            <a:r>
              <a:rPr lang="en-GB" sz="800" dirty="0" err="1">
                <a:latin typeface="Comic Sans MS" panose="030F0702030302020204" pitchFamily="66" charset="0"/>
              </a:rPr>
              <a:t>dosbarth</a:t>
            </a:r>
            <a:r>
              <a:rPr lang="en-GB" sz="800" dirty="0">
                <a:latin typeface="Comic Sans MS" panose="030F0702030302020204" pitchFamily="66" charset="0"/>
              </a:rPr>
              <a:t> ac </a:t>
            </a:r>
            <a:r>
              <a:rPr lang="en-GB" sz="800" dirty="0" err="1">
                <a:latin typeface="Comic Sans MS" panose="030F0702030302020204" pitchFamily="66" charset="0"/>
              </a:rPr>
              <a:t>yn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yr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ardal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allanol</a:t>
            </a:r>
            <a:r>
              <a:rPr lang="en-GB" sz="8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800" dirty="0" err="1">
                <a:latin typeface="Comic Sans MS" panose="030F0702030302020204" pitchFamily="66" charset="0"/>
              </a:rPr>
              <a:t>Datblygu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dealltwriaeth</a:t>
            </a:r>
            <a:r>
              <a:rPr lang="en-GB" sz="800" dirty="0">
                <a:latin typeface="Comic Sans MS" panose="030F0702030302020204" pitchFamily="66" charset="0"/>
              </a:rPr>
              <a:t> o </a:t>
            </a:r>
            <a:r>
              <a:rPr lang="en-GB" sz="800" dirty="0" err="1">
                <a:latin typeface="Comic Sans MS" panose="030F0702030302020204" pitchFamily="66" charset="0"/>
              </a:rPr>
              <a:t>werth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darnau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arian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mewn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sefyllfaoedd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chwarae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rôl</a:t>
            </a:r>
            <a:r>
              <a:rPr lang="en-GB" sz="8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800" dirty="0" err="1">
                <a:latin typeface="Comic Sans MS" panose="030F0702030302020204" pitchFamily="66" charset="0"/>
              </a:rPr>
              <a:t>Ymarfer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defnyddio</a:t>
            </a:r>
            <a:r>
              <a:rPr lang="en-GB" sz="800" dirty="0">
                <a:latin typeface="Comic Sans MS" panose="030F0702030302020204" pitchFamily="66" charset="0"/>
              </a:rPr>
              <a:t> a </a:t>
            </a:r>
            <a:r>
              <a:rPr lang="en-GB" sz="800" dirty="0" err="1">
                <a:latin typeface="Comic Sans MS" panose="030F0702030302020204" pitchFamily="66" charset="0"/>
              </a:rPr>
              <a:t>deall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gwerth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darnau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arian</a:t>
            </a:r>
            <a:r>
              <a:rPr lang="en-GB" sz="800" dirty="0">
                <a:latin typeface="Comic Sans MS" panose="030F0702030302020204" pitchFamily="66" charset="0"/>
              </a:rPr>
              <a:t>, </a:t>
            </a:r>
            <a:r>
              <a:rPr lang="en-GB" sz="800" dirty="0" err="1">
                <a:latin typeface="Comic Sans MS" panose="030F0702030302020204" pitchFamily="66" charset="0"/>
              </a:rPr>
              <a:t>wrth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dalu</a:t>
            </a:r>
            <a:r>
              <a:rPr lang="en-GB" sz="800" dirty="0">
                <a:latin typeface="Comic Sans MS" panose="030F0702030302020204" pitchFamily="66" charset="0"/>
              </a:rPr>
              <a:t> am </a:t>
            </a:r>
            <a:r>
              <a:rPr lang="en-GB" sz="800" dirty="0" err="1">
                <a:latin typeface="Comic Sans MS" panose="030F0702030302020204" pitchFamily="66" charset="0"/>
              </a:rPr>
              <a:t>eitemau</a:t>
            </a:r>
            <a:r>
              <a:rPr lang="en-GB" sz="8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800" dirty="0" err="1">
                <a:latin typeface="Comic Sans MS" panose="030F0702030302020204" pitchFamily="66" charset="0"/>
              </a:rPr>
              <a:t>Deall</a:t>
            </a:r>
            <a:r>
              <a:rPr lang="en-GB" sz="800" dirty="0">
                <a:latin typeface="Comic Sans MS" panose="030F0702030302020204" pitchFamily="66" charset="0"/>
              </a:rPr>
              <a:t> a </a:t>
            </a:r>
            <a:r>
              <a:rPr lang="en-GB" sz="800" dirty="0" err="1">
                <a:latin typeface="Comic Sans MS" panose="030F0702030302020204" pitchFamily="66" charset="0"/>
              </a:rPr>
              <a:t>defnydio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unedau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ansafonol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wrth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fesur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hyd</a:t>
            </a:r>
            <a:r>
              <a:rPr lang="en-GB" sz="800" dirty="0">
                <a:latin typeface="Comic Sans MS" panose="030F0702030302020204" pitchFamily="66" charset="0"/>
              </a:rPr>
              <a:t>, </a:t>
            </a:r>
            <a:r>
              <a:rPr lang="en-GB" sz="800" dirty="0" err="1">
                <a:latin typeface="Comic Sans MS" panose="030F0702030302020204" pitchFamily="66" charset="0"/>
              </a:rPr>
              <a:t>ucher</a:t>
            </a:r>
            <a:r>
              <a:rPr lang="en-GB" sz="800" dirty="0">
                <a:latin typeface="Comic Sans MS" panose="030F0702030302020204" pitchFamily="66" charset="0"/>
              </a:rPr>
              <a:t> a </a:t>
            </a:r>
            <a:r>
              <a:rPr lang="en-GB" sz="800" dirty="0" err="1">
                <a:latin typeface="Comic Sans MS" panose="030F0702030302020204" pitchFamily="66" charset="0"/>
              </a:rPr>
              <a:t>phellter</a:t>
            </a:r>
            <a:r>
              <a:rPr lang="en-GB" sz="8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800" dirty="0" err="1">
                <a:latin typeface="Comic Sans MS" panose="030F0702030302020204" pitchFamily="66" charset="0"/>
              </a:rPr>
              <a:t>Defnyddio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eu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gwybodaeth</a:t>
            </a:r>
            <a:r>
              <a:rPr lang="en-GB" sz="800" dirty="0">
                <a:latin typeface="Comic Sans MS" panose="030F0702030302020204" pitchFamily="66" charset="0"/>
              </a:rPr>
              <a:t> am </a:t>
            </a:r>
            <a:r>
              <a:rPr lang="en-GB" sz="800" dirty="0" err="1">
                <a:latin typeface="Comic Sans MS" panose="030F0702030302020204" pitchFamily="66" charset="0"/>
              </a:rPr>
              <a:t>ddyddiau’r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wythnos</a:t>
            </a:r>
            <a:r>
              <a:rPr lang="en-GB" sz="800" dirty="0">
                <a:latin typeface="Comic Sans MS" panose="030F0702030302020204" pitchFamily="66" charset="0"/>
              </a:rPr>
              <a:t>, </a:t>
            </a:r>
            <a:r>
              <a:rPr lang="en-GB" sz="800" dirty="0" err="1">
                <a:latin typeface="Comic Sans MS" panose="030F0702030302020204" pitchFamily="66" charset="0"/>
              </a:rPr>
              <a:t>misoedd</a:t>
            </a:r>
            <a:r>
              <a:rPr lang="en-GB" sz="800" dirty="0">
                <a:latin typeface="Comic Sans MS" panose="030F0702030302020204" pitchFamily="66" charset="0"/>
              </a:rPr>
              <a:t> y </a:t>
            </a:r>
            <a:r>
              <a:rPr lang="en-GB" sz="800" dirty="0" err="1">
                <a:latin typeface="Comic Sans MS" panose="030F0702030302020204" pitchFamily="66" charset="0"/>
              </a:rPr>
              <a:t>flwyddyn</a:t>
            </a:r>
            <a:r>
              <a:rPr lang="en-GB" sz="800" dirty="0">
                <a:latin typeface="Comic Sans MS" panose="030F0702030302020204" pitchFamily="66" charset="0"/>
              </a:rPr>
              <a:t> a </a:t>
            </a:r>
            <a:r>
              <a:rPr lang="en-GB" sz="800" dirty="0" err="1">
                <a:latin typeface="Comic Sans MS" panose="030F0702030302020204" pitchFamily="66" charset="0"/>
              </a:rPr>
              <a:t>thymhoru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yn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ddyddiol</a:t>
            </a:r>
            <a:r>
              <a:rPr lang="en-GB" sz="800" b="1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ar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err="1">
                <a:latin typeface="Comic Sans MS" panose="030F0702030302020204" pitchFamily="66" charset="0"/>
              </a:rPr>
              <a:t>lawr</a:t>
            </a:r>
            <a:r>
              <a:rPr lang="en-GB" sz="800" dirty="0">
                <a:latin typeface="Comic Sans MS" panose="030F0702030302020204" pitchFamily="66" charset="0"/>
              </a:rPr>
              <a:t> y </a:t>
            </a:r>
            <a:r>
              <a:rPr lang="en-GB" sz="800" dirty="0" err="1">
                <a:latin typeface="Comic Sans MS" panose="030F0702030302020204" pitchFamily="66" charset="0"/>
              </a:rPr>
              <a:t>dosbarth</a:t>
            </a:r>
            <a:r>
              <a:rPr lang="en-GB" sz="800" dirty="0">
                <a:latin typeface="Comic Sans MS" panose="030F0702030302020204" pitchFamily="66" charset="0"/>
              </a:rPr>
              <a:t>.</a:t>
            </a:r>
          </a:p>
          <a:p>
            <a:pPr algn="just">
              <a:spcBef>
                <a:spcPts val="345"/>
              </a:spcBef>
            </a:pPr>
            <a:endParaRPr lang="en-GB" sz="500" dirty="0">
              <a:latin typeface="Comic Sans MS" panose="030F0902030302020204" pitchFamily="66" charset="0"/>
            </a:endParaRPr>
          </a:p>
        </p:txBody>
      </p:sp>
      <p:sp>
        <p:nvSpPr>
          <p:cNvPr id="42" name="Textbox 1">
            <a:extLst>
              <a:ext uri="{FF2B5EF4-FFF2-40B4-BE49-F238E27FC236}">
                <a16:creationId xmlns:a16="http://schemas.microsoft.com/office/drawing/2014/main" id="{7514E3EC-53D9-42C7-94C7-9DD112B5D3BC}"/>
              </a:ext>
            </a:extLst>
          </p:cNvPr>
          <p:cNvSpPr txBox="1">
            <a:spLocks/>
          </p:cNvSpPr>
          <p:nvPr/>
        </p:nvSpPr>
        <p:spPr>
          <a:xfrm>
            <a:off x="5869658" y="297241"/>
            <a:ext cx="1624324" cy="2376421"/>
          </a:xfrm>
          <a:prstGeom prst="rect">
            <a:avLst/>
          </a:prstGeom>
          <a:ln w="6350">
            <a:noFill/>
            <a:prstDash val="solid"/>
          </a:ln>
        </p:spPr>
        <p:txBody>
          <a:bodyPr wrap="square" lIns="0" tIns="0" rIns="0" bIns="0" rtlCol="0">
            <a:noAutofit/>
          </a:bodyPr>
          <a:lstStyle/>
          <a:p>
            <a:pPr marL="92710">
              <a:spcBef>
                <a:spcPts val="345"/>
              </a:spcBef>
              <a:spcAft>
                <a:spcPts val="0"/>
              </a:spcAft>
            </a:pPr>
            <a:endParaRPr lang="en-GB" sz="700" b="1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92710">
              <a:spcBef>
                <a:spcPts val="345"/>
              </a:spcBef>
              <a:spcAft>
                <a:spcPts val="0"/>
              </a:spcAft>
            </a:pPr>
            <a:r>
              <a:rPr lang="en-GB" sz="700" b="1" dirty="0">
                <a:latin typeface="Comic Sans MS" panose="030F0702030302020204" pitchFamily="66" charset="0"/>
                <a:ea typeface="Calibri" panose="020F0502020204030204" pitchFamily="34" charset="0"/>
              </a:rPr>
              <a:t>      Science and Technology: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b="1" dirty="0">
                <a:latin typeface="Comic Sans MS" panose="030F0702030302020204" pitchFamily="66" charset="0"/>
                <a:ea typeface="Calibri" panose="020F0502020204030204" pitchFamily="34" charset="0"/>
              </a:rPr>
              <a:t>
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Didoli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grwpio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gwybodaeth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gan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ddefnyddio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TGCh</a:t>
            </a:r>
            <a:r>
              <a:rPr lang="en-GB" sz="700" dirty="0">
                <a:latin typeface="Comic Sans MS" panose="030F0702030302020204" pitchFamily="66" charset="0"/>
              </a:rPr>
              <a:t> neu </a:t>
            </a:r>
            <a:r>
              <a:rPr lang="en-GB" sz="700" dirty="0" err="1">
                <a:latin typeface="Comic Sans MS" panose="030F0702030302020204" pitchFamily="66" charset="0"/>
              </a:rPr>
              <a:t>siartiau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gofnodi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canlyniadau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syml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Disgrifio’r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hyn</a:t>
            </a:r>
            <a:r>
              <a:rPr lang="en-GB" sz="700" dirty="0">
                <a:latin typeface="Comic Sans MS" panose="030F0702030302020204" pitchFamily="66" charset="0"/>
              </a:rPr>
              <a:t> y </a:t>
            </a:r>
            <a:r>
              <a:rPr lang="en-GB" sz="700" dirty="0" err="1">
                <a:latin typeface="Comic Sans MS" panose="030F0702030302020204" pitchFamily="66" charset="0"/>
              </a:rPr>
              <a:t>maint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wedi’i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ddrganfod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chynnig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esboniadau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syml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wrth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godi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cwestiwn</a:t>
            </a:r>
            <a:r>
              <a:rPr lang="en-GB" sz="700" dirty="0">
                <a:latin typeface="Comic Sans MS" panose="030F0702030302020204" pitchFamily="66" charset="0"/>
              </a:rPr>
              <a:t>, </a:t>
            </a:r>
            <a:r>
              <a:rPr lang="en-GB" sz="700" dirty="0" err="1">
                <a:latin typeface="Comic Sans MS" panose="030F0702030302020204" pitchFamily="66" charset="0"/>
              </a:rPr>
              <a:t>archwilo</a:t>
            </a:r>
            <a:r>
              <a:rPr lang="en-GB" sz="700" dirty="0">
                <a:latin typeface="Comic Sans MS" panose="030F0702030302020204" pitchFamily="66" charset="0"/>
              </a:rPr>
              <a:t>, </a:t>
            </a:r>
            <a:r>
              <a:rPr lang="en-GB" sz="700" dirty="0" err="1">
                <a:latin typeface="Comic Sans MS" panose="030F0702030302020204" pitchFamily="66" charset="0"/>
              </a:rPr>
              <a:t>arbrofi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chynnal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prawf</a:t>
            </a:r>
            <a:r>
              <a:rPr lang="en-GB" sz="700" dirty="0">
                <a:latin typeface="Comic Sans MS" panose="030F0702030302020204" pitchFamily="66" charset="0"/>
              </a:rPr>
              <a:t> teg.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Arbrofi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gyda</a:t>
            </a:r>
            <a:r>
              <a:rPr lang="en-GB" sz="700" dirty="0">
                <a:latin typeface="Comic Sans MS" panose="030F0702030302020204" pitchFamily="66" charset="0"/>
              </a:rPr>
              <a:t> sain, </a:t>
            </a:r>
            <a:r>
              <a:rPr lang="en-GB" sz="700" dirty="0" err="1">
                <a:latin typeface="Comic Sans MS" panose="030F0702030302020204" pitchFamily="66" charset="0"/>
              </a:rPr>
              <a:t>golau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chysgodion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  <a:endParaRPr lang="en-US" sz="600" b="1" spc="-1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Dysgu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sut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ddefnyddio</a:t>
            </a:r>
            <a:r>
              <a:rPr lang="en-GB" sz="700" dirty="0">
                <a:latin typeface="Comic Sans MS" panose="030F0702030302020204" pitchFamily="66" charset="0"/>
              </a:rPr>
              <a:t> ac </a:t>
            </a:r>
            <a:r>
              <a:rPr lang="en-GB" sz="700" dirty="0" err="1">
                <a:latin typeface="Comic Sans MS" panose="030F0702030302020204" pitchFamily="66" charset="0"/>
              </a:rPr>
              <a:t>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fewngofnodi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</a:t>
            </a:r>
            <a:r>
              <a:rPr lang="en-GB" sz="700" dirty="0">
                <a:latin typeface="Comic Sans MS" panose="030F0702030302020204" pitchFamily="66" charset="0"/>
              </a:rPr>
              <a:t> HWB. 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Defnyddio’r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rhaglan</a:t>
            </a:r>
            <a:r>
              <a:rPr lang="en-GB" sz="700" dirty="0">
                <a:latin typeface="Comic Sans MS" panose="030F0702030302020204" pitchFamily="66" charset="0"/>
              </a:rPr>
              <a:t> J2E at </a:t>
            </a:r>
            <a:r>
              <a:rPr lang="en-GB" sz="700" dirty="0" err="1">
                <a:latin typeface="Comic Sans MS" panose="030F0702030302020204" pitchFamily="66" charset="0"/>
              </a:rPr>
              <a:t>bwrpas</a:t>
            </a:r>
            <a:r>
              <a:rPr lang="en-GB" sz="700" dirty="0">
                <a:latin typeface="Comic Sans MS" panose="030F0702030302020204" pitchFamily="66" charset="0"/>
              </a:rPr>
              <a:t>.  </a:t>
            </a:r>
            <a:r>
              <a:rPr lang="en-GB" sz="700" dirty="0" err="1">
                <a:latin typeface="Comic Sans MS" panose="030F0702030302020204" pitchFamily="66" charset="0"/>
              </a:rPr>
              <a:t>Defnyddio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apiau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amrywiol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yn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ddyddiol</a:t>
            </a:r>
            <a:r>
              <a:rPr lang="en-GB" sz="700" dirty="0">
                <a:latin typeface="Comic Sans MS" panose="030F0702030302020204" pitchFamily="66" charset="0"/>
              </a:rPr>
              <a:t>. </a:t>
            </a:r>
          </a:p>
          <a:p>
            <a:pPr marL="92710">
              <a:spcBef>
                <a:spcPts val="345"/>
              </a:spcBef>
              <a:spcAft>
                <a:spcPts val="0"/>
              </a:spcAft>
            </a:pPr>
            <a:endParaRPr lang="en-GB" sz="600" dirty="0">
              <a:latin typeface="Comic Sans MS" panose="030F0902030302020204" pitchFamily="66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5818A64-3223-45E6-BA1B-C2B1AB189683}"/>
              </a:ext>
            </a:extLst>
          </p:cNvPr>
          <p:cNvSpPr txBox="1"/>
          <p:nvPr/>
        </p:nvSpPr>
        <p:spPr>
          <a:xfrm>
            <a:off x="7618988" y="498150"/>
            <a:ext cx="1378952" cy="2268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3185">
              <a:spcBef>
                <a:spcPts val="400"/>
              </a:spcBef>
            </a:pPr>
            <a:r>
              <a:rPr lang="en-US" sz="800" b="1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     </a:t>
            </a:r>
            <a:r>
              <a:rPr lang="en-US" sz="800" b="1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Awyr</a:t>
            </a:r>
            <a:r>
              <a:rPr lang="en-US" sz="800" b="1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800" b="1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Agored</a:t>
            </a:r>
            <a:r>
              <a:rPr lang="en-US" sz="800" b="1" spc="-1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:</a:t>
            </a:r>
          </a:p>
          <a:p>
            <a:pPr marL="83185">
              <a:spcBef>
                <a:spcPts val="400"/>
              </a:spcBef>
            </a:pPr>
            <a:endParaRPr lang="en-GB" sz="800" b="1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342900" marR="114935" lvl="0" indent="-342900">
              <a:lnSpc>
                <a:spcPct val="106000"/>
              </a:lnSpc>
              <a:spcBef>
                <a:spcPts val="80"/>
              </a:spcBef>
              <a:spcAft>
                <a:spcPts val="0"/>
              </a:spcAft>
              <a:buFont typeface="Symbol" pitchFamily="2" charset="2"/>
              <a:buChar char=""/>
              <a:tabLst>
                <a:tab pos="321310" algn="l"/>
              </a:tabLst>
            </a:pP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Ardal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allanol</a:t>
            </a:r>
            <a:r>
              <a:rPr lang="en-US" sz="600" spc="-10" dirty="0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.</a:t>
            </a:r>
          </a:p>
          <a:p>
            <a:pPr marL="342900" marR="114935" lvl="0" indent="-342900">
              <a:lnSpc>
                <a:spcPct val="106000"/>
              </a:lnSpc>
              <a:spcBef>
                <a:spcPts val="80"/>
              </a:spcBef>
              <a:spcAft>
                <a:spcPts val="0"/>
              </a:spcAft>
              <a:buFont typeface="Symbol" pitchFamily="2" charset="2"/>
              <a:buChar char=""/>
              <a:tabLst>
                <a:tab pos="321310" algn="l"/>
              </a:tabLst>
            </a:pPr>
            <a:r>
              <a:rPr lang="en-US" sz="600" spc="-1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Parc </a:t>
            </a:r>
            <a:r>
              <a:rPr lang="en-US" sz="600" spc="-1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Treforys</a:t>
            </a:r>
            <a:endParaRPr lang="en-GB" sz="900" dirty="0"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L="342900" marR="114935" lvl="0" indent="-342900">
              <a:lnSpc>
                <a:spcPct val="106000"/>
              </a:lnSpc>
              <a:spcBef>
                <a:spcPts val="80"/>
              </a:spcBef>
              <a:spcAft>
                <a:spcPts val="0"/>
              </a:spcAft>
              <a:buFont typeface="Symbol" pitchFamily="2" charset="2"/>
              <a:buChar char=""/>
              <a:tabLst>
                <a:tab pos="321310" algn="l"/>
              </a:tabLst>
            </a:pPr>
            <a:r>
              <a:rPr lang="en-GB" sz="60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Ysgol </a:t>
            </a:r>
            <a:r>
              <a:rPr lang="en-GB" sz="60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Goed</a:t>
            </a:r>
            <a:r>
              <a:rPr lang="en-US" sz="30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 </a:t>
            </a:r>
          </a:p>
          <a:p>
            <a:pPr marR="114935" lvl="0">
              <a:lnSpc>
                <a:spcPct val="106000"/>
              </a:lnSpc>
              <a:spcBef>
                <a:spcPts val="80"/>
              </a:spcBef>
              <a:spcAft>
                <a:spcPts val="0"/>
              </a:spcAft>
              <a:tabLst>
                <a:tab pos="321310" algn="l"/>
              </a:tabLst>
            </a:pPr>
            <a:endParaRPr lang="en-GB" sz="60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24130" lvl="0">
              <a:spcBef>
                <a:spcPts val="5"/>
              </a:spcBef>
              <a:spcAft>
                <a:spcPts val="0"/>
              </a:spcAft>
              <a:tabLst>
                <a:tab pos="321310" algn="l"/>
              </a:tabLst>
            </a:pPr>
            <a:r>
              <a:rPr lang="en-US" sz="700" b="1" spc="0" dirty="0" err="1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Digwyddiadau</a:t>
            </a:r>
            <a:endParaRPr lang="en-GB" sz="9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r>
              <a:rPr lang="en-US" sz="600" spc="0" dirty="0" err="1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Cyngerdd</a:t>
            </a:r>
            <a:r>
              <a:rPr lang="en-US" sz="600" spc="0" dirty="0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spc="0" dirty="0" err="1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Nadolig</a:t>
            </a:r>
            <a:endParaRPr lang="en-US" sz="6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L="342900" marR="132715" lvl="0" indent="-34290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buFont typeface="Symbol" pitchFamily="2" charset="2"/>
              <a:buChar char=""/>
              <a:tabLst>
                <a:tab pos="321310" algn="l"/>
              </a:tabLst>
            </a:pPr>
            <a:endParaRPr lang="en-US" sz="600" dirty="0"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r>
              <a:rPr lang="en-US" sz="600" spc="0" dirty="0" err="1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Gwyl</a:t>
            </a:r>
            <a:r>
              <a:rPr lang="en-US" sz="600" spc="0" dirty="0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spc="0" dirty="0" err="1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Flodau</a:t>
            </a:r>
            <a:r>
              <a:rPr lang="en-US" sz="600" spc="0" dirty="0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spc="0" dirty="0" err="1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Eglwys</a:t>
            </a:r>
            <a:r>
              <a:rPr lang="en-US" sz="600" spc="0" dirty="0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St </a:t>
            </a: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Dewi</a:t>
            </a:r>
            <a:r>
              <a:rPr lang="en-US" sz="600" spc="0" dirty="0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.</a:t>
            </a:r>
          </a:p>
          <a:p>
            <a:pPr marL="342900" marR="132715" lvl="0" indent="-34290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buFont typeface="Symbol" pitchFamily="2" charset="2"/>
              <a:buChar char=""/>
              <a:tabLst>
                <a:tab pos="321310" algn="l"/>
              </a:tabLst>
            </a:pPr>
            <a:endParaRPr lang="en-US" sz="600" dirty="0"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Canu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yn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prynhawn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coffi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Mac Millan </a:t>
            </a: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yr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Ysgol.</a:t>
            </a:r>
            <a:endParaRPr lang="en-US" sz="6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endParaRPr lang="en-US" sz="6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Gwasanaeth</a:t>
            </a:r>
            <a:r>
              <a:rPr lang="en-US" sz="600" dirty="0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 </a:t>
            </a:r>
            <a:r>
              <a:rPr lang="en-US" sz="600" dirty="0" err="1"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Diolchgarwch</a:t>
            </a:r>
            <a:endParaRPr lang="en-US" sz="600" dirty="0"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endParaRPr lang="en-US" sz="6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r>
              <a:rPr lang="en-US" sz="600" b="1" dirty="0">
                <a:latin typeface="Comic Sans MS" panose="030F0702030302020204" pitchFamily="66" charset="0"/>
                <a:ea typeface="Symbol" pitchFamily="2" charset="2"/>
                <a:cs typeface="Symbol" pitchFamily="2" charset="2"/>
              </a:rPr>
              <a:t>Byd Gwaith</a:t>
            </a:r>
            <a:endParaRPr lang="en-GB" sz="900" b="1" spc="0" dirty="0">
              <a:effectLst/>
              <a:latin typeface="Comic Sans MS" panose="030F0702030302020204" pitchFamily="66" charset="0"/>
              <a:ea typeface="Symbol" pitchFamily="2" charset="2"/>
              <a:cs typeface="Symbol" pitchFamily="2" charset="2"/>
            </a:endParaRPr>
          </a:p>
          <a:p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 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Trafod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swyddi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pobl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sy’n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helplu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ni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yn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y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gymuned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lleol</a:t>
            </a:r>
            <a:r>
              <a:rPr lang="en-US" sz="7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.</a:t>
            </a:r>
            <a:endParaRPr lang="en-GB" sz="70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816E5CE-8B80-4ED7-BAAD-B5BBC257CE37}"/>
              </a:ext>
            </a:extLst>
          </p:cNvPr>
          <p:cNvSpPr txBox="1"/>
          <p:nvPr/>
        </p:nvSpPr>
        <p:spPr>
          <a:xfrm>
            <a:off x="7509596" y="4157111"/>
            <a:ext cx="1305166" cy="2128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3185" algn="just"/>
            <a:r>
              <a:rPr lang="en-GB" sz="600" b="1" dirty="0">
                <a:latin typeface="Comic Sans MS" panose="030F0702030302020204" pitchFamily="66" charset="0"/>
                <a:ea typeface="Calibri" panose="020F0502020204030204" pitchFamily="34" charset="0"/>
              </a:rPr>
              <a:t>        </a:t>
            </a:r>
            <a:r>
              <a:rPr lang="en-US" sz="800" b="1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Cist </a:t>
            </a:r>
            <a:r>
              <a:rPr lang="en-US" sz="8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lyfrau</a:t>
            </a:r>
            <a:r>
              <a:rPr lang="en-US" sz="800" b="1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:</a:t>
            </a:r>
          </a:p>
          <a:p>
            <a:pPr marL="83185" algn="just"/>
            <a:endParaRPr lang="en-US" sz="800" b="1" spc="-1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54635" indent="-171450" algn="just">
              <a:buFont typeface="Arial" panose="020B0604020202020204" pitchFamily="34" charset="0"/>
              <a:buChar char="•"/>
            </a:pP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Stori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-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Yr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Hugain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Fach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Goch</a:t>
            </a:r>
            <a:endParaRPr lang="en-US" sz="600" spc="-1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83185" algn="just"/>
            <a:endParaRPr lang="en-US" sz="600" spc="-1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54635" indent="-171450" algn="just">
              <a:buFont typeface="Arial" panose="020B0604020202020204" pitchFamily="34" charset="0"/>
              <a:buChar char="•"/>
            </a:pPr>
            <a:r>
              <a:rPr lang="en-US" sz="600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Stori</a:t>
            </a:r>
            <a:r>
              <a:rPr lang="en-US" sz="600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Nyrs</a:t>
            </a:r>
            <a:r>
              <a:rPr lang="en-US" sz="600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Ceri</a:t>
            </a:r>
          </a:p>
          <a:p>
            <a:pPr marL="83185" algn="just"/>
            <a:endParaRPr lang="en-US" sz="600" spc="-1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54635" indent="-171450" algn="just">
              <a:buFont typeface="Arial" panose="020B0604020202020204" pitchFamily="34" charset="0"/>
              <a:buChar char="•"/>
            </a:pP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Llyfrau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Tric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a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Chlic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amrywiol</a:t>
            </a:r>
            <a:endParaRPr lang="en-US" sz="600" spc="-1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83185" algn="just"/>
            <a:endParaRPr lang="en-US" sz="600" spc="-1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54635" indent="-171450" algn="just">
              <a:buFont typeface="Arial" panose="020B0604020202020204" pitchFamily="34" charset="0"/>
              <a:buChar char="•"/>
            </a:pPr>
            <a:r>
              <a:rPr lang="en-US" sz="600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Storiau</a:t>
            </a:r>
            <a:r>
              <a:rPr lang="en-US" sz="600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Sam </a:t>
            </a:r>
            <a:r>
              <a:rPr lang="en-US" sz="600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Tân</a:t>
            </a:r>
            <a:endParaRPr lang="en-US" sz="600" spc="-1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83185" algn="just"/>
            <a:endParaRPr lang="en-US" sz="600" spc="-1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54635" indent="-171450" algn="just">
              <a:buFont typeface="Arial" panose="020B0604020202020204" pitchFamily="34" charset="0"/>
              <a:buChar char="•"/>
            </a:pP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Darllen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strbedau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comic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amrywiol</a:t>
            </a:r>
            <a:endParaRPr lang="en-US" sz="600" spc="-10" dirty="0"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54635" indent="-171450" algn="just">
              <a:buFont typeface="Arial" panose="020B0604020202020204" pitchFamily="34" charset="0"/>
              <a:buChar char="•"/>
            </a:pPr>
            <a:endParaRPr lang="en-US" sz="600" spc="-1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54635" indent="-171450" algn="just">
              <a:buFont typeface="Arial" panose="020B0604020202020204" pitchFamily="34" charset="0"/>
              <a:buChar char="•"/>
            </a:pP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Barddoniaeth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ar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y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thema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Tân</a:t>
            </a:r>
            <a:r>
              <a:rPr lang="en-US" sz="600" spc="-10" dirty="0"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600" spc="-10" dirty="0" err="1">
                <a:latin typeface="Comic Sans MS" panose="030F0702030302020204" pitchFamily="66" charset="0"/>
                <a:ea typeface="Calibri" panose="020F0502020204030204" pitchFamily="34" charset="0"/>
              </a:rPr>
              <a:t>Gwyllt</a:t>
            </a:r>
            <a:endParaRPr lang="en-GB" sz="60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endParaRPr lang="en-US" sz="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endParaRPr lang="en-US" sz="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endParaRPr lang="en-US" sz="400" b="1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B291852-8782-456D-A0B6-8B6713C303BB}"/>
              </a:ext>
            </a:extLst>
          </p:cNvPr>
          <p:cNvSpPr txBox="1"/>
          <p:nvPr/>
        </p:nvSpPr>
        <p:spPr>
          <a:xfrm>
            <a:off x="1680627" y="4200220"/>
            <a:ext cx="1885230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5"/>
              </a:spcBef>
            </a:pPr>
            <a:r>
              <a:rPr lang="en-GB" sz="600" b="1" dirty="0">
                <a:latin typeface="Comic Sans MS" panose="030F0702030302020204" pitchFamily="66" charset="0"/>
                <a:ea typeface="Calibri" panose="020F0502020204030204" pitchFamily="34" charset="0"/>
              </a:rPr>
              <a:t>         </a:t>
            </a:r>
            <a:r>
              <a:rPr lang="en-US" sz="7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Celfyddydau</a:t>
            </a:r>
            <a:r>
              <a:rPr lang="en-US" sz="700" b="1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7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Mynegianol</a:t>
            </a:r>
            <a:r>
              <a:rPr lang="en-US" sz="700" b="1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:</a:t>
            </a:r>
            <a:endParaRPr lang="en-GB" sz="1000" b="1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Canu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ystod</a:t>
            </a:r>
            <a:r>
              <a:rPr lang="en-GB" sz="600" dirty="0">
                <a:latin typeface="Comic Sans MS" panose="030F0702030302020204" pitchFamily="66" charset="0"/>
              </a:rPr>
              <a:t> o </a:t>
            </a:r>
            <a:r>
              <a:rPr lang="en-GB" sz="600" dirty="0" err="1">
                <a:latin typeface="Comic Sans MS" panose="030F0702030302020204" pitchFamily="66" charset="0"/>
              </a:rPr>
              <a:t>ganauon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dosbarth</a:t>
            </a:r>
            <a:r>
              <a:rPr lang="en-GB" sz="600" dirty="0">
                <a:latin typeface="Comic Sans MS" panose="030F0702030302020204" pitchFamily="66" charset="0"/>
              </a:rPr>
              <a:t>/</a:t>
            </a:r>
            <a:r>
              <a:rPr lang="en-GB" sz="600" dirty="0" err="1">
                <a:latin typeface="Comic Sans MS" panose="030F0702030302020204" pitchFamily="66" charset="0"/>
              </a:rPr>
              <a:t>thema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ddyddiol</a:t>
            </a:r>
            <a:r>
              <a:rPr lang="en-GB" sz="600" dirty="0">
                <a:latin typeface="Comic Sans MS" panose="030F0702030302020204" pitchFamily="66" charset="0"/>
              </a:rPr>
              <a:t>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Dysgu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emynau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diolchgarwch</a:t>
            </a:r>
            <a:r>
              <a:rPr lang="en-GB" sz="600" dirty="0">
                <a:latin typeface="Comic Sans MS" panose="030F0702030302020204" pitchFamily="66" charset="0"/>
              </a:rPr>
              <a:t> a </a:t>
            </a:r>
            <a:r>
              <a:rPr lang="en-GB" sz="600" dirty="0" err="1">
                <a:latin typeface="Comic Sans MS" panose="030F0702030302020204" pitchFamily="66" charset="0"/>
              </a:rPr>
              <a:t>charolau</a:t>
            </a:r>
            <a:r>
              <a:rPr lang="en-GB" sz="600" dirty="0">
                <a:latin typeface="Comic Sans MS" panose="030F0702030302020204" pitchFamily="66" charset="0"/>
              </a:rPr>
              <a:t> y </a:t>
            </a:r>
            <a:r>
              <a:rPr lang="en-GB" sz="600" dirty="0" err="1">
                <a:latin typeface="Comic Sans MS" panose="030F0702030302020204" pitchFamily="66" charset="0"/>
              </a:rPr>
              <a:t>Nadolig</a:t>
            </a:r>
            <a:r>
              <a:rPr lang="en-GB" sz="600" dirty="0">
                <a:latin typeface="Comic Sans MS" panose="030F0702030302020204" pitchFamily="66" charset="0"/>
              </a:rPr>
              <a:t>. 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Creu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synau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gan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ddefnyddio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offernynnau</a:t>
            </a:r>
            <a:r>
              <a:rPr lang="en-GB" sz="600" dirty="0">
                <a:latin typeface="Comic Sans MS" panose="030F0702030302020204" pitchFamily="66" charset="0"/>
              </a:rPr>
              <a:t> taro </a:t>
            </a:r>
            <a:r>
              <a:rPr lang="en-GB" sz="600" dirty="0" err="1">
                <a:latin typeface="Comic Sans MS" panose="030F0702030302020204" pitchFamily="66" charset="0"/>
              </a:rPr>
              <a:t>ei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hunain</a:t>
            </a:r>
            <a:r>
              <a:rPr lang="en-GB" sz="6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Myfyrio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ynghylch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cerddoriaeth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hunain</a:t>
            </a:r>
            <a:r>
              <a:rPr lang="en-GB" sz="600" dirty="0">
                <a:latin typeface="Comic Sans MS" panose="030F0702030302020204" pitchFamily="66" charset="0"/>
              </a:rPr>
              <a:t> a </a:t>
            </a:r>
            <a:r>
              <a:rPr lang="en-GB" sz="600" dirty="0" err="1">
                <a:latin typeface="Comic Sans MS" panose="030F0702030302020204" pitchFamily="66" charset="0"/>
              </a:rPr>
              <a:t>cherddoriaeth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archarwyr</a:t>
            </a:r>
            <a:r>
              <a:rPr lang="en-GB" sz="600" dirty="0">
                <a:latin typeface="Comic Sans MS" panose="030F0702030302020204" pitchFamily="66" charset="0"/>
              </a:rPr>
              <a:t>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Dysgu</a:t>
            </a:r>
            <a:r>
              <a:rPr lang="en-GB" sz="600" dirty="0">
                <a:latin typeface="Comic Sans MS" panose="030F0702030302020204" pitchFamily="66" charset="0"/>
              </a:rPr>
              <a:t> am </a:t>
            </a:r>
            <a:r>
              <a:rPr lang="en-GB" sz="600" dirty="0" err="1">
                <a:latin typeface="Comic Sans MS" panose="030F0702030302020204" pitchFamily="66" charset="0"/>
              </a:rPr>
              <a:t>yr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elfennau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cerddorol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e.e.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traw</a:t>
            </a:r>
            <a:r>
              <a:rPr lang="en-GB" sz="600" dirty="0">
                <a:latin typeface="Comic Sans MS" panose="030F0702030302020204" pitchFamily="66" charset="0"/>
              </a:rPr>
              <a:t> a tempo.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Myfyrio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ynghylch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lluniau</a:t>
            </a:r>
            <a:r>
              <a:rPr lang="en-GB" sz="600" dirty="0">
                <a:latin typeface="Comic Sans MS" panose="030F0702030302020204" pitchFamily="66" charset="0"/>
              </a:rPr>
              <a:t> Andy Warhol, </a:t>
            </a:r>
            <a:r>
              <a:rPr lang="en-GB" sz="600" dirty="0" err="1">
                <a:latin typeface="Comic Sans MS" panose="030F0702030302020204" pitchFamily="66" charset="0"/>
              </a:rPr>
              <a:t>efylychu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ei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arddul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wrth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greu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llun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hunain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potread</a:t>
            </a:r>
            <a:r>
              <a:rPr lang="en-GB" sz="600" dirty="0">
                <a:latin typeface="Comic Sans MS" panose="030F0702030302020204" pitchFamily="66" charset="0"/>
              </a:rPr>
              <a:t>.  </a:t>
            </a:r>
            <a:r>
              <a:rPr lang="en-GB" sz="600" dirty="0" err="1">
                <a:latin typeface="Comic Sans MS" panose="030F0702030302020204" pitchFamily="66" charset="0"/>
              </a:rPr>
              <a:t>Gwneud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dewisiadau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wrth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ddewis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defnyddiau</a:t>
            </a:r>
            <a:r>
              <a:rPr lang="en-GB" sz="600" dirty="0">
                <a:latin typeface="Comic Sans MS" panose="030F0702030302020204" pitchFamily="66" charset="0"/>
              </a:rPr>
              <a:t> ac </a:t>
            </a:r>
            <a:r>
              <a:rPr lang="en-GB" sz="600" dirty="0" err="1">
                <a:latin typeface="Comic Sans MS" panose="030F0702030302020204" pitchFamily="66" charset="0"/>
              </a:rPr>
              <a:t>adnoddau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e.e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gyda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phaent</a:t>
            </a:r>
            <a:r>
              <a:rPr lang="en-GB" sz="600" dirty="0">
                <a:latin typeface="Comic Sans MS" panose="030F0702030302020204" pitchFamily="66" charset="0"/>
              </a:rPr>
              <a:t> a </a:t>
            </a:r>
            <a:r>
              <a:rPr lang="en-GB" sz="600" dirty="0" err="1">
                <a:latin typeface="Comic Sans MS" panose="030F0702030302020204" pitchFamily="66" charset="0"/>
              </a:rPr>
              <a:t>phastels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olew</a:t>
            </a:r>
            <a:r>
              <a:rPr lang="en-GB" sz="600" dirty="0">
                <a:latin typeface="Comic Sans MS" panose="030F0702030302020204" pitchFamily="66" charset="0"/>
              </a:rPr>
              <a:t>. 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Arbrofi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gyda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chelf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digidol</a:t>
            </a:r>
            <a:endParaRPr lang="en-GB" sz="6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Mabwysiadu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rôl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ogof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yr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archarwyr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wrth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chwarae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rôl</a:t>
            </a:r>
            <a:r>
              <a:rPr lang="en-GB" sz="600" dirty="0">
                <a:latin typeface="Comic Sans MS" panose="030F0702030302020204" pitchFamily="66" charset="0"/>
              </a:rPr>
              <a:t>.</a:t>
            </a:r>
            <a:endParaRPr lang="en-GB" sz="100" dirty="0">
              <a:latin typeface="Comic Sans MS" panose="030F0702030302020204" pitchFamily="66" charset="0"/>
            </a:endParaRPr>
          </a:p>
          <a:p>
            <a:pPr>
              <a:spcBef>
                <a:spcPts val="5"/>
              </a:spcBef>
            </a:pPr>
            <a:endParaRPr lang="en-GB" sz="100" dirty="0">
              <a:latin typeface="Comic Sans MS" panose="030F0702030302020204" pitchFamily="66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244E31C-67F0-414A-98EE-F6DFB3A4CA11}"/>
              </a:ext>
            </a:extLst>
          </p:cNvPr>
          <p:cNvSpPr txBox="1"/>
          <p:nvPr/>
        </p:nvSpPr>
        <p:spPr>
          <a:xfrm>
            <a:off x="3602973" y="4144092"/>
            <a:ext cx="1926232" cy="2606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3185"/>
            <a:r>
              <a:rPr lang="en-GB" sz="700" b="1" spc="-10" dirty="0">
                <a:latin typeface="Comic Sans MS" panose="030F0702030302020204" pitchFamily="66" charset="0"/>
                <a:ea typeface="Calibri" panose="020F0502020204030204" pitchFamily="34" charset="0"/>
              </a:rPr>
              <a:t>        </a:t>
            </a:r>
            <a:r>
              <a:rPr lang="en-US" sz="800" b="1" spc="-1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Dyniaethau</a:t>
            </a:r>
            <a:r>
              <a:rPr lang="en-US" sz="800" b="1" spc="-1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:</a:t>
            </a:r>
          </a:p>
          <a:p>
            <a:pPr marL="83185"/>
            <a:endParaRPr lang="en-GB" sz="800" b="1" spc="0" dirty="0">
              <a:effectLst/>
              <a:latin typeface="Comic Sans MS" panose="030F0702030302020204" pitchFamily="66" charset="0"/>
              <a:ea typeface="Symbol" pitchFamily="2" charset="2"/>
              <a:cs typeface="Symbol" pitchFamily="2" charset="2"/>
            </a:endParaRPr>
          </a:p>
          <a:p>
            <a:pPr marL="254635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Meddwl</a:t>
            </a:r>
            <a:r>
              <a:rPr lang="en-GB" sz="600" dirty="0">
                <a:latin typeface="Comic Sans MS" panose="030F0702030302020204" pitchFamily="66" charset="0"/>
              </a:rPr>
              <a:t> am </a:t>
            </a:r>
            <a:r>
              <a:rPr lang="en-GB" sz="600" dirty="0" err="1">
                <a:latin typeface="Comic Sans MS" panose="030F0702030302020204" pitchFamily="66" charset="0"/>
              </a:rPr>
              <a:t>gwestiynau</a:t>
            </a:r>
            <a:r>
              <a:rPr lang="en-GB" sz="600" dirty="0">
                <a:latin typeface="Comic Sans MS" panose="030F0702030302020204" pitchFamily="66" charset="0"/>
              </a:rPr>
              <a:t> a </a:t>
            </a:r>
            <a:r>
              <a:rPr lang="en-GB" sz="600" dirty="0" err="1">
                <a:latin typeface="Comic Sans MS" panose="030F0702030302020204" pitchFamily="66" charset="0"/>
              </a:rPr>
              <a:t>gofyn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cwestiynau</a:t>
            </a:r>
            <a:r>
              <a:rPr lang="en-GB" sz="600" dirty="0">
                <a:latin typeface="Comic Sans MS" panose="030F0702030302020204" pitchFamily="66" charset="0"/>
              </a:rPr>
              <a:t> am </a:t>
            </a:r>
            <a:r>
              <a:rPr lang="en-GB" sz="600" dirty="0" err="1">
                <a:latin typeface="Comic Sans MS" panose="030F0702030302020204" pitchFamily="66" charset="0"/>
              </a:rPr>
              <a:t>bobl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sydd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ein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helpu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ni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y </a:t>
            </a:r>
            <a:r>
              <a:rPr lang="en-GB" sz="600" dirty="0" err="1">
                <a:latin typeface="Comic Sans MS" panose="030F0702030302020204" pitchFamily="66" charset="0"/>
              </a:rPr>
              <a:t>gymuned</a:t>
            </a:r>
            <a:r>
              <a:rPr lang="en-GB" sz="600" dirty="0">
                <a:latin typeface="Comic Sans MS" panose="030F0702030302020204" pitchFamily="66" charset="0"/>
              </a:rPr>
              <a:t>.</a:t>
            </a:r>
          </a:p>
          <a:p>
            <a:pPr marL="254635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Dysgu</a:t>
            </a:r>
            <a:r>
              <a:rPr lang="en-GB" sz="600" dirty="0">
                <a:latin typeface="Comic Sans MS" panose="030F0702030302020204" pitchFamily="66" charset="0"/>
              </a:rPr>
              <a:t> am </a:t>
            </a:r>
            <a:r>
              <a:rPr lang="en-GB" sz="600" dirty="0" err="1">
                <a:latin typeface="Comic Sans MS" panose="030F0702030302020204" pitchFamily="66" charset="0"/>
              </a:rPr>
              <a:t>bobl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sy’dd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ein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helpu</a:t>
            </a:r>
            <a:r>
              <a:rPr lang="en-GB" sz="600" dirty="0">
                <a:latin typeface="Comic Sans MS" panose="030F0702030302020204" pitchFamily="66" charset="0"/>
              </a:rPr>
              <a:t> a </a:t>
            </a:r>
            <a:r>
              <a:rPr lang="en-GB" sz="600" dirty="0" err="1">
                <a:latin typeface="Comic Sans MS" panose="030F0702030302020204" pitchFamily="66" charset="0"/>
              </a:rPr>
              <a:t>darganfod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mwy</a:t>
            </a:r>
            <a:r>
              <a:rPr lang="en-GB" sz="600" dirty="0">
                <a:latin typeface="Comic Sans MS" panose="030F0702030302020204" pitchFamily="66" charset="0"/>
              </a:rPr>
              <a:t> am </a:t>
            </a:r>
            <a:r>
              <a:rPr lang="en-GB" sz="600" dirty="0" err="1">
                <a:latin typeface="Comic Sans MS" panose="030F0702030302020204" pitchFamily="66" charset="0"/>
              </a:rPr>
              <a:t>yr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archarwyr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yma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trwy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holi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cwestiynau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syml</a:t>
            </a:r>
            <a:r>
              <a:rPr lang="en-GB" sz="600" dirty="0">
                <a:latin typeface="Comic Sans MS" panose="030F0702030302020204" pitchFamily="66" charset="0"/>
              </a:rPr>
              <a:t>. Sut </a:t>
            </a:r>
            <a:r>
              <a:rPr lang="en-GB" sz="600" dirty="0" err="1">
                <a:latin typeface="Comic Sans MS" panose="030F0702030302020204" pitchFamily="66" charset="0"/>
              </a:rPr>
              <a:t>i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gael</a:t>
            </a:r>
            <a:r>
              <a:rPr lang="en-GB" sz="600" dirty="0">
                <a:latin typeface="Comic Sans MS" panose="030F0702030302020204" pitchFamily="66" charset="0"/>
              </a:rPr>
              <a:t> help </a:t>
            </a:r>
            <a:r>
              <a:rPr lang="en-GB" sz="600" dirty="0" err="1">
                <a:latin typeface="Comic Sans MS" panose="030F0702030302020204" pitchFamily="66" charset="0"/>
              </a:rPr>
              <a:t>mewm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argyfwng</a:t>
            </a:r>
            <a:r>
              <a:rPr lang="en-GB" sz="600" dirty="0">
                <a:latin typeface="Comic Sans MS" panose="030F0702030302020204" pitchFamily="66" charset="0"/>
              </a:rPr>
              <a:t>.</a:t>
            </a:r>
            <a:endParaRPr lang="en-GB" sz="900" dirty="0"/>
          </a:p>
          <a:p>
            <a:r>
              <a:rPr lang="en-GB" sz="700" b="1" u="sng" dirty="0" err="1">
                <a:latin typeface="Comic Sans MS" panose="030F0702030302020204" pitchFamily="66" charset="0"/>
              </a:rPr>
              <a:t>Crefydd</a:t>
            </a:r>
            <a:r>
              <a:rPr lang="en-GB" sz="700" b="1" u="sng" dirty="0">
                <a:latin typeface="Comic Sans MS" panose="030F0702030302020204" pitchFamily="66" charset="0"/>
              </a:rPr>
              <a:t>, </a:t>
            </a:r>
            <a:r>
              <a:rPr lang="en-GB" sz="700" b="1" u="sng" dirty="0" err="1">
                <a:latin typeface="Comic Sans MS" panose="030F0702030302020204" pitchFamily="66" charset="0"/>
              </a:rPr>
              <a:t>Gwerthoedd</a:t>
            </a:r>
            <a:r>
              <a:rPr lang="en-GB" sz="700" b="1" u="sng" dirty="0">
                <a:latin typeface="Comic Sans MS" panose="030F0702030302020204" pitchFamily="66" charset="0"/>
              </a:rPr>
              <a:t> a </a:t>
            </a:r>
            <a:r>
              <a:rPr lang="en-GB" sz="700" b="1" u="sng" dirty="0" err="1">
                <a:latin typeface="Comic Sans MS" panose="030F0702030302020204" pitchFamily="66" charset="0"/>
              </a:rPr>
              <a:t>Moeseg</a:t>
            </a:r>
            <a:endParaRPr lang="en-GB" sz="700" dirty="0">
              <a:latin typeface="Comic Sans MS" panose="030F0702030302020204" pitchFamily="66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Dysgu</a:t>
            </a:r>
            <a:r>
              <a:rPr lang="en-GB" sz="600" dirty="0">
                <a:latin typeface="Comic Sans MS" panose="030F0702030302020204" pitchFamily="66" charset="0"/>
              </a:rPr>
              <a:t> am </a:t>
            </a:r>
            <a:r>
              <a:rPr lang="en-GB" sz="600" dirty="0" err="1">
                <a:latin typeface="Comic Sans MS" panose="030F0702030302020204" pitchFamily="66" charset="0"/>
              </a:rPr>
              <a:t>wyliau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Cristnogaeth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e.e.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i="1" dirty="0" err="1">
                <a:latin typeface="Comic Sans MS" panose="030F0702030302020204" pitchFamily="66" charset="0"/>
              </a:rPr>
              <a:t>Diolchgarwch</a:t>
            </a:r>
            <a:r>
              <a:rPr lang="en-GB" sz="600" i="1" dirty="0">
                <a:latin typeface="Comic Sans MS" panose="030F0702030302020204" pitchFamily="66" charset="0"/>
              </a:rPr>
              <a:t>, </a:t>
            </a:r>
            <a:r>
              <a:rPr lang="en-GB" sz="600" i="1" dirty="0" err="1">
                <a:latin typeface="Comic Sans MS" panose="030F0702030302020204" pitchFamily="66" charset="0"/>
              </a:rPr>
              <a:t>yr</a:t>
            </a:r>
            <a:r>
              <a:rPr lang="en-GB" sz="600" i="1" dirty="0">
                <a:latin typeface="Comic Sans MS" panose="030F0702030302020204" pitchFamily="66" charset="0"/>
              </a:rPr>
              <a:t> </a:t>
            </a:r>
            <a:r>
              <a:rPr lang="en-GB" sz="600" i="1" dirty="0" err="1">
                <a:latin typeface="Comic Sans MS" panose="030F0702030302020204" pitchFamily="66" charset="0"/>
              </a:rPr>
              <a:t>Adfent</a:t>
            </a:r>
            <a:r>
              <a:rPr lang="en-GB" sz="600" i="1" dirty="0">
                <a:latin typeface="Comic Sans MS" panose="030F0702030302020204" pitchFamily="66" charset="0"/>
              </a:rPr>
              <a:t> a </a:t>
            </a:r>
            <a:r>
              <a:rPr lang="en-GB" sz="600" i="1" dirty="0" err="1">
                <a:latin typeface="Comic Sans MS" panose="030F0702030302020204" pitchFamily="66" charset="0"/>
              </a:rPr>
              <a:t>Nadolig</a:t>
            </a:r>
            <a:r>
              <a:rPr lang="en-GB" sz="600" i="1" dirty="0">
                <a:latin typeface="Comic Sans MS" panose="030F0702030302020204" pitchFamily="66" charset="0"/>
              </a:rPr>
              <a:t>.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Gwrando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a’r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storiau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arbennig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allan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o’r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Beibl</a:t>
            </a:r>
            <a:r>
              <a:rPr lang="en-GB" sz="600" dirty="0">
                <a:latin typeface="Comic Sans MS" panose="030F0702030302020204" pitchFamily="66" charset="0"/>
              </a:rPr>
              <a:t>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Archwilio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nodweddion</a:t>
            </a:r>
            <a:r>
              <a:rPr lang="en-GB" sz="600" dirty="0">
                <a:latin typeface="Comic Sans MS" panose="030F0702030302020204" pitchFamily="66" charset="0"/>
              </a:rPr>
              <a:t> -Beth </a:t>
            </a:r>
            <a:r>
              <a:rPr lang="en-GB" sz="600" dirty="0" err="1">
                <a:latin typeface="Comic Sans MS" panose="030F0702030302020204" pitchFamily="66" charset="0"/>
              </a:rPr>
              <a:t>sy’n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gwneud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ffrind</a:t>
            </a:r>
            <a:r>
              <a:rPr lang="en-GB" sz="600" dirty="0">
                <a:latin typeface="Comic Sans MS" panose="030F0702030302020204" pitchFamily="66" charset="0"/>
              </a:rPr>
              <a:t> da?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Dysgu</a:t>
            </a:r>
            <a:r>
              <a:rPr lang="en-GB" sz="600" dirty="0">
                <a:latin typeface="Comic Sans MS" panose="030F0702030302020204" pitchFamily="66" charset="0"/>
              </a:rPr>
              <a:t> am </a:t>
            </a:r>
            <a:r>
              <a:rPr lang="en-GB" sz="600" dirty="0" err="1">
                <a:latin typeface="Comic Sans MS" panose="030F0702030302020204" pitchFamily="66" charset="0"/>
              </a:rPr>
              <a:t>beth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sydd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gwneud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lleoedd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arbennig</a:t>
            </a:r>
            <a:r>
              <a:rPr lang="en-GB" sz="600" dirty="0">
                <a:latin typeface="Comic Sans MS" panose="030F0702030302020204" pitchFamily="66" charset="0"/>
              </a:rPr>
              <a:t> chi? Pam </a:t>
            </a:r>
            <a:r>
              <a:rPr lang="en-GB" sz="600" dirty="0" err="1">
                <a:latin typeface="Comic Sans MS" panose="030F0702030302020204" pitchFamily="66" charset="0"/>
              </a:rPr>
              <a:t>mae’n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arbennig</a:t>
            </a:r>
            <a:r>
              <a:rPr lang="en-GB" sz="600" dirty="0">
                <a:latin typeface="Comic Sans MS" panose="030F0702030302020204" pitchFamily="66" charset="0"/>
              </a:rPr>
              <a:t>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Ble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mae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lle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arbennig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i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Gristnogion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yn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Dreforys</a:t>
            </a:r>
            <a:r>
              <a:rPr lang="en-GB" sz="600" dirty="0">
                <a:latin typeface="Comic Sans MS" panose="030F0702030302020204" pitchFamily="66" charset="0"/>
              </a:rPr>
              <a:t>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600" dirty="0" err="1">
                <a:latin typeface="Comic Sans MS" panose="030F0702030302020204" pitchFamily="66" charset="0"/>
              </a:rPr>
              <a:t>Ymweliad</a:t>
            </a:r>
            <a:r>
              <a:rPr lang="en-GB" sz="600" dirty="0">
                <a:latin typeface="Comic Sans MS" panose="030F0702030302020204" pitchFamily="66" charset="0"/>
              </a:rPr>
              <a:t> </a:t>
            </a:r>
            <a:r>
              <a:rPr lang="en-GB" sz="600" dirty="0" err="1">
                <a:latin typeface="Comic Sans MS" panose="030F0702030302020204" pitchFamily="66" charset="0"/>
              </a:rPr>
              <a:t>i’r</a:t>
            </a:r>
            <a:r>
              <a:rPr lang="en-GB" sz="600" dirty="0">
                <a:latin typeface="Comic Sans MS" panose="030F0702030302020204" pitchFamily="66" charset="0"/>
              </a:rPr>
              <a:t> Capel/</a:t>
            </a:r>
            <a:r>
              <a:rPr lang="en-GB" sz="600" dirty="0" err="1">
                <a:latin typeface="Comic Sans MS" panose="030F0702030302020204" pitchFamily="66" charset="0"/>
              </a:rPr>
              <a:t>Eglwys</a:t>
            </a:r>
            <a:r>
              <a:rPr lang="en-GB" sz="600" dirty="0">
                <a:latin typeface="Comic Sans MS" panose="030F0702030302020204" pitchFamily="66" charset="0"/>
              </a:rPr>
              <a:t>.</a:t>
            </a:r>
          </a:p>
          <a:p>
            <a:pPr marL="83185"/>
            <a:endParaRPr lang="en-GB" sz="6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L="342900" marR="24130" lvl="0" indent="-342900" algn="just">
              <a:lnSpc>
                <a:spcPct val="108000"/>
              </a:lnSpc>
              <a:spcBef>
                <a:spcPts val="25"/>
              </a:spcBef>
              <a:buFont typeface="Symbol" pitchFamily="2" charset="2"/>
              <a:buChar char=""/>
              <a:tabLst>
                <a:tab pos="311785" algn="l"/>
              </a:tabLst>
            </a:pPr>
            <a:endParaRPr lang="en-GB" sz="6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L="342900" marR="24130" lvl="0" indent="-342900" algn="just">
              <a:lnSpc>
                <a:spcPct val="108000"/>
              </a:lnSpc>
              <a:spcBef>
                <a:spcPts val="25"/>
              </a:spcBef>
              <a:buFont typeface="Symbol" pitchFamily="2" charset="2"/>
              <a:buChar char=""/>
              <a:tabLst>
                <a:tab pos="311785" algn="l"/>
              </a:tabLst>
            </a:pPr>
            <a:endParaRPr lang="en-GB" sz="1100" b="1" spc="0" dirty="0">
              <a:effectLst/>
              <a:latin typeface="Calibri" panose="020F0502020204030204" pitchFamily="34" charset="0"/>
              <a:ea typeface="Symbol" pitchFamily="2" charset="2"/>
              <a:cs typeface="Symbol" pitchFamily="2" charset="2"/>
            </a:endParaRPr>
          </a:p>
          <a:p>
            <a:b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US" sz="9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FCEDDA1-6793-4D62-AB07-FE3ABDD57D11}"/>
              </a:ext>
            </a:extLst>
          </p:cNvPr>
          <p:cNvSpPr txBox="1"/>
          <p:nvPr/>
        </p:nvSpPr>
        <p:spPr>
          <a:xfrm>
            <a:off x="5523630" y="4168262"/>
            <a:ext cx="1900119" cy="2782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3185"/>
            <a:r>
              <a:rPr lang="en-US" sz="7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         </a:t>
            </a:r>
            <a:r>
              <a:rPr lang="en-US" sz="800" b="1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Iechyd a </a:t>
            </a:r>
            <a:r>
              <a:rPr lang="en-US" sz="8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Lles</a:t>
            </a:r>
            <a:endParaRPr lang="en-US" sz="800" b="1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83185"/>
            <a:endParaRPr lang="en-GB" sz="7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902030302020204" pitchFamily="66" charset="0"/>
              </a:rPr>
              <a:t>Dilyn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raglen</a:t>
            </a:r>
            <a:r>
              <a:rPr lang="en-GB" sz="700" dirty="0">
                <a:latin typeface="Comic Sans MS" panose="030F0902030302020204" pitchFamily="66" charset="0"/>
              </a:rPr>
              <a:t> Jigsaw - ‘Fi a </a:t>
            </a:r>
            <a:r>
              <a:rPr lang="en-GB" sz="700" dirty="0" err="1">
                <a:latin typeface="Comic Sans MS" panose="030F0902030302020204" pitchFamily="66" charset="0"/>
              </a:rPr>
              <a:t>fy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Myd</a:t>
            </a:r>
            <a:r>
              <a:rPr lang="en-GB" sz="700" dirty="0">
                <a:latin typeface="Comic Sans MS" panose="030F0902030302020204" pitchFamily="66" charset="0"/>
              </a:rPr>
              <a:t>’ / ‘</a:t>
            </a:r>
            <a:r>
              <a:rPr lang="en-GB" sz="700" dirty="0" err="1">
                <a:latin typeface="Comic Sans MS" panose="030F0902030302020204" pitchFamily="66" charset="0"/>
              </a:rPr>
              <a:t>Dathlu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gwahaniaethau</a:t>
            </a:r>
            <a:r>
              <a:rPr lang="en-GB" sz="700" dirty="0">
                <a:latin typeface="Comic Sans MS" panose="030F0902030302020204" pitchFamily="66" charset="0"/>
              </a:rPr>
              <a:t>’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902030302020204" pitchFamily="66" charset="0"/>
              </a:rPr>
              <a:t>Dathlu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Hawl</a:t>
            </a:r>
            <a:r>
              <a:rPr lang="en-GB" sz="700" dirty="0">
                <a:latin typeface="Comic Sans MS" panose="030F0902030302020204" pitchFamily="66" charset="0"/>
              </a:rPr>
              <a:t> Mis Medi, Hydref, </a:t>
            </a:r>
            <a:r>
              <a:rPr lang="en-GB" sz="700" dirty="0" err="1">
                <a:latin typeface="Comic Sans MS" panose="030F0902030302020204" pitchFamily="66" charset="0"/>
              </a:rPr>
              <a:t>Tachwedd</a:t>
            </a:r>
            <a:r>
              <a:rPr lang="en-GB" sz="700" dirty="0">
                <a:latin typeface="Comic Sans MS" panose="030F0902030302020204" pitchFamily="66" charset="0"/>
              </a:rPr>
              <a:t> a </a:t>
            </a:r>
            <a:r>
              <a:rPr lang="en-GB" sz="700" dirty="0" err="1">
                <a:latin typeface="Comic Sans MS" panose="030F0902030302020204" pitchFamily="66" charset="0"/>
              </a:rPr>
              <a:t>Rhagfyr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902030302020204" pitchFamily="66" charset="0"/>
              </a:rPr>
              <a:t>Deall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ystyr</a:t>
            </a:r>
            <a:r>
              <a:rPr lang="en-GB" sz="700" dirty="0">
                <a:latin typeface="Comic Sans MS" panose="030F0902030302020204" pitchFamily="66" charset="0"/>
              </a:rPr>
              <a:t> y </a:t>
            </a:r>
            <a:r>
              <a:rPr lang="en-GB" sz="700" dirty="0" err="1">
                <a:latin typeface="Comic Sans MS" panose="030F0902030302020204" pitchFamily="66" charset="0"/>
              </a:rPr>
              <a:t>Pedwar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Diben</a:t>
            </a:r>
            <a:r>
              <a:rPr lang="en-GB" sz="700" dirty="0">
                <a:latin typeface="Comic Sans MS" panose="030F0902030302020204" pitchFamily="66" charset="0"/>
              </a:rPr>
              <a:t> a </a:t>
            </a:r>
            <a:r>
              <a:rPr lang="en-GB" sz="700" dirty="0" err="1">
                <a:latin typeface="Comic Sans MS" panose="030F0902030302020204" pitchFamily="66" charset="0"/>
              </a:rPr>
              <a:t>sut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i’w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defnyddio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yn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ein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bywyd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pob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dydd</a:t>
            </a:r>
            <a:r>
              <a:rPr lang="en-GB" sz="700" dirty="0">
                <a:latin typeface="Comic Sans MS" panose="030F0902030302020204" pitchFamily="66" charset="0"/>
              </a:rPr>
              <a:t>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902030302020204" pitchFamily="66" charset="0"/>
              </a:rPr>
              <a:t>Dathlu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wythnos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gwrthfwlio</a:t>
            </a:r>
            <a:r>
              <a:rPr lang="en-GB" sz="700" dirty="0">
                <a:latin typeface="Comic Sans MS" panose="030F09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Adnabod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ymddygiad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derbyniol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rhoi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rhesymau</a:t>
            </a:r>
            <a:r>
              <a:rPr lang="en-GB" sz="700" dirty="0">
                <a:latin typeface="Comic Sans MS" panose="030F0702030302020204" pitchFamily="66" charset="0"/>
              </a:rPr>
              <a:t> am y </a:t>
            </a:r>
            <a:r>
              <a:rPr lang="en-GB" sz="700" dirty="0" err="1">
                <a:latin typeface="Comic Sans MS" panose="030F0702030302020204" pitchFamily="66" charset="0"/>
              </a:rPr>
              <a:t>dewis</a:t>
            </a:r>
            <a:r>
              <a:rPr lang="en-GB" sz="700" dirty="0">
                <a:latin typeface="Comic Sans MS" panose="030F0702030302020204" pitchFamily="66" charset="0"/>
              </a:rPr>
              <a:t>.  </a:t>
            </a:r>
            <a:r>
              <a:rPr lang="en-GB" sz="700" dirty="0" err="1">
                <a:latin typeface="Comic Sans MS" panose="030F0702030302020204" pitchFamily="66" charset="0"/>
              </a:rPr>
              <a:t>Creu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siarter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dosbarth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deall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pwysigrwydd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ymdrechu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i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ddilyn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rheolau</a:t>
            </a:r>
            <a:r>
              <a:rPr lang="en-GB" sz="700" dirty="0">
                <a:latin typeface="Comic Sans MS" panose="030F0702030302020204" pitchFamily="66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Comic Sans MS" panose="030F0702030302020204" pitchFamily="66" charset="0"/>
              </a:rPr>
              <a:t>Cymryd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rhan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mewn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sesiynau</a:t>
            </a:r>
            <a:r>
              <a:rPr lang="en-GB" sz="700" dirty="0">
                <a:latin typeface="Comic Sans MS" panose="030F0702030302020204" pitchFamily="66" charset="0"/>
              </a:rPr>
              <a:t> </a:t>
            </a:r>
            <a:r>
              <a:rPr lang="en-GB" sz="700" dirty="0" err="1">
                <a:latin typeface="Comic Sans MS" panose="030F0702030302020204" pitchFamily="66" charset="0"/>
              </a:rPr>
              <a:t>corfforol</a:t>
            </a:r>
            <a:r>
              <a:rPr lang="en-GB" sz="700" dirty="0">
                <a:latin typeface="Comic Sans MS" panose="030F0702030302020204" pitchFamily="66" charset="0"/>
              </a:rPr>
              <a:t> a </a:t>
            </a:r>
            <a:r>
              <a:rPr lang="en-GB" sz="700" dirty="0" err="1">
                <a:latin typeface="Comic Sans MS" panose="030F0702030302020204" pitchFamily="66" charset="0"/>
              </a:rPr>
              <a:t>ffitrwydd</a:t>
            </a:r>
            <a:r>
              <a:rPr lang="en-GB" sz="700" dirty="0">
                <a:latin typeface="Comic Sans MS" panose="030F0702030302020204" pitchFamily="66" charset="0"/>
              </a:rPr>
              <a:t>. </a:t>
            </a:r>
            <a:b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GB" sz="7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725"/>
              </a:spcBef>
            </a:pPr>
            <a:r>
              <a:rPr lang="en-US" sz="7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 algn="just"/>
            <a:r>
              <a:rPr lang="en-US" sz="7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7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8E815BD-919A-4D2B-8314-3857F030E16A}"/>
              </a:ext>
            </a:extLst>
          </p:cNvPr>
          <p:cNvSpPr txBox="1"/>
          <p:nvPr/>
        </p:nvSpPr>
        <p:spPr>
          <a:xfrm>
            <a:off x="293864" y="353633"/>
            <a:ext cx="1341538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800" b="1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Llais</a:t>
            </a:r>
            <a:r>
              <a:rPr lang="en-GB" sz="800" b="1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Y </a:t>
            </a:r>
            <a:r>
              <a:rPr lang="en-GB" sz="800" b="1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Dysgwyr</a:t>
            </a:r>
            <a:endParaRPr lang="en-GB" sz="800" b="1" i="0" u="none" strike="noStrike" baseline="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800" b="0" i="0" u="none" strike="noStrike" baseline="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Pwy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sy’n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helpu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ni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yn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yr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ysgol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  <a:p>
            <a:endParaRPr lang="en-GB" sz="800" b="0" i="0" u="none" strike="noStrike" baseline="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Pwy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sy’n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helpu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ni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yn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y ty?</a:t>
            </a:r>
          </a:p>
          <a:p>
            <a:endParaRPr lang="en-GB" sz="800" b="0" i="0" u="none" strike="noStrike" baseline="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Beth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yw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gwaith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archarwyr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  <a:p>
            <a:endParaRPr lang="en-GB" sz="800" b="0" i="0" u="none" strike="noStrike" baseline="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Dysgu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caneuon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Newydd a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chael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symud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gerddoriaeth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Darllen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storia</a:t>
            </a:r>
            <a:r>
              <a:rPr lang="en-GB" sz="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u</a:t>
            </a:r>
            <a:r>
              <a:rPr lang="en-GB" sz="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a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chwarae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tu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800" b="0" i="0" u="none" strike="noStrike" baseline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allan</a:t>
            </a:r>
            <a:r>
              <a:rPr lang="en-GB" sz="800" b="0" i="0" u="none" strike="noStrike" baseline="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n-GB" sz="200" dirty="0"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1BF5B391-BE8D-49DC-81B2-5C520E85AC55}"/>
              </a:ext>
            </a:extLst>
          </p:cNvPr>
          <p:cNvSpPr txBox="1"/>
          <p:nvPr/>
        </p:nvSpPr>
        <p:spPr>
          <a:xfrm>
            <a:off x="2798541" y="2687602"/>
            <a:ext cx="37089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1400" dirty="0">
                <a:solidFill>
                  <a:schemeClr val="tx1"/>
                </a:solidFill>
                <a:effectLst/>
                <a:latin typeface="Comic Sans MS" panose="030F0902030302020204" pitchFamily="66" charset="0"/>
              </a:rPr>
              <a:t>Thema Blwyddyn 1</a:t>
            </a:r>
            <a:r>
              <a:rPr lang="cy-GB" sz="1200" dirty="0">
                <a:solidFill>
                  <a:schemeClr val="tx1"/>
                </a:solidFill>
                <a:effectLst/>
                <a:latin typeface="Comic Sans MS" panose="030F0902030302020204" pitchFamily="66" charset="0"/>
              </a:rPr>
              <a:t> – Achub y Dydd</a:t>
            </a:r>
            <a:endParaRPr lang="en-GB" sz="120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3F7C64D6-6132-498C-A6C2-A94202E174AA}"/>
              </a:ext>
            </a:extLst>
          </p:cNvPr>
          <p:cNvSpPr txBox="1"/>
          <p:nvPr/>
        </p:nvSpPr>
        <p:spPr>
          <a:xfrm>
            <a:off x="2841791" y="3395434"/>
            <a:ext cx="350080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defTabSz="914400" rtl="0" eaLnBrk="1" latinLnBrk="0" hangingPunct="1"/>
            <a:r>
              <a:rPr lang="cy-GB" sz="1400" b="1" kern="1200" dirty="0">
                <a:solidFill>
                  <a:schemeClr val="tx1"/>
                </a:solidFill>
                <a:effectLst/>
                <a:latin typeface="Comic Sans MS" panose="030F0902030302020204" pitchFamily="66" charset="0"/>
                <a:ea typeface="+mn-ea"/>
                <a:cs typeface="+mn-cs"/>
              </a:rPr>
              <a:t>Sgiliau Trawsgwricwlaidd</a:t>
            </a:r>
            <a:endParaRPr lang="en-GB" sz="1400" b="1" kern="120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+mn-ea"/>
              <a:cs typeface="+mn-cs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C5C6857B-A862-488E-84F0-F59862ADD1C1}"/>
              </a:ext>
            </a:extLst>
          </p:cNvPr>
          <p:cNvSpPr txBox="1"/>
          <p:nvPr/>
        </p:nvSpPr>
        <p:spPr>
          <a:xfrm>
            <a:off x="2823503" y="3716206"/>
            <a:ext cx="126220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0" dirty="0" err="1">
                <a:solidFill>
                  <a:schemeClr val="tx1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Rhifedd</a:t>
            </a:r>
            <a:endParaRPr lang="en-GB" sz="1200" b="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22690723-5FC7-4759-B3A7-00961B77C04C}"/>
              </a:ext>
            </a:extLst>
          </p:cNvPr>
          <p:cNvSpPr txBox="1"/>
          <p:nvPr/>
        </p:nvSpPr>
        <p:spPr>
          <a:xfrm>
            <a:off x="3934987" y="3716205"/>
            <a:ext cx="126220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0" dirty="0" err="1">
                <a:solidFill>
                  <a:schemeClr val="tx1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Llythrennedd</a:t>
            </a:r>
            <a:endParaRPr lang="en-GB" sz="1200" b="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0EB8E0AE-C256-4826-BE1D-4D554F06E03F}"/>
              </a:ext>
            </a:extLst>
          </p:cNvPr>
          <p:cNvSpPr txBox="1"/>
          <p:nvPr/>
        </p:nvSpPr>
        <p:spPr>
          <a:xfrm>
            <a:off x="5115587" y="3703211"/>
            <a:ext cx="126220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0" dirty="0" err="1">
                <a:solidFill>
                  <a:schemeClr val="tx1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Digidol</a:t>
            </a:r>
            <a:endParaRPr lang="en-GB" sz="1200" b="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DB98B4D-43AD-48F2-AAD9-367A22C03CF5}"/>
              </a:ext>
            </a:extLst>
          </p:cNvPr>
          <p:cNvSpPr txBox="1"/>
          <p:nvPr/>
        </p:nvSpPr>
        <p:spPr>
          <a:xfrm>
            <a:off x="3046550" y="3099449"/>
            <a:ext cx="153765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y-GB" sz="1200" dirty="0">
                <a:latin typeface="Comic Sans MS" panose="030F0902030302020204" pitchFamily="66" charset="0"/>
              </a:rPr>
              <a:t>Prif ffocws</a:t>
            </a:r>
            <a:r>
              <a:rPr lang="cy-GB" sz="1200" b="0" dirty="0">
                <a:solidFill>
                  <a:schemeClr val="tx1"/>
                </a:solidFill>
                <a:effectLst/>
                <a:latin typeface="Comic Sans MS" panose="030F0902030302020204" pitchFamily="66" charset="0"/>
              </a:rPr>
              <a:t>:</a:t>
            </a:r>
            <a:endParaRPr lang="en-GB" sz="1200" b="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6CB5D10F-81AC-43EA-9450-11C81B868D63}"/>
              </a:ext>
            </a:extLst>
          </p:cNvPr>
          <p:cNvSpPr txBox="1"/>
          <p:nvPr/>
        </p:nvSpPr>
        <p:spPr>
          <a:xfrm>
            <a:off x="4105857" y="3055257"/>
            <a:ext cx="1236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y-GB" sz="70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Ieithoedd, llythrenned a chyfathrebu</a:t>
            </a:r>
            <a:endParaRPr lang="en-GB" sz="700" b="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2A6FCC8F-C8EA-4459-9CF2-540AB2C482D4}"/>
              </a:ext>
            </a:extLst>
          </p:cNvPr>
          <p:cNvSpPr txBox="1"/>
          <p:nvPr/>
        </p:nvSpPr>
        <p:spPr>
          <a:xfrm>
            <a:off x="5211557" y="3067656"/>
            <a:ext cx="130487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y-GB" sz="800" dirty="0">
                <a:solidFill>
                  <a:schemeClr val="tx1"/>
                </a:solidFill>
                <a:effectLst/>
                <a:latin typeface="Comic Sans MS" panose="030F0902030302020204" pitchFamily="66" charset="0"/>
              </a:rPr>
              <a:t>Celfyddydau Mynegianol</a:t>
            </a:r>
            <a:endParaRPr lang="en-GB" sz="80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812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11089</TotalTime>
  <Words>837</Words>
  <Application>Microsoft Office PowerPoint</Application>
  <PresentationFormat>On-screen Show (4:3)</PresentationFormat>
  <Paragraphs>138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Comic Sans MS</vt:lpstr>
      <vt:lpstr>Symbol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Davies</dc:creator>
  <cp:lastModifiedBy>C GREGORY (YGG Tan-y-lan )</cp:lastModifiedBy>
  <cp:revision>33</cp:revision>
  <dcterms:created xsi:type="dcterms:W3CDTF">2025-09-17T12:23:26Z</dcterms:created>
  <dcterms:modified xsi:type="dcterms:W3CDTF">2026-09-14T13:57:17Z</dcterms:modified>
</cp:coreProperties>
</file>