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8"/>
    <p:restoredTop sz="94573"/>
  </p:normalViewPr>
  <p:slideViewPr>
    <p:cSldViewPr snapToGrid="0">
      <p:cViewPr>
        <p:scale>
          <a:sx n="174" d="100"/>
          <a:sy n="174" d="100"/>
        </p:scale>
        <p:origin x="-152" y="-1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BEF0B1-3755-E64F-8DB6-D3B1A060B458}" type="datetimeFigureOut">
              <a:rPr lang="en-US" smtClean="0"/>
              <a:t>1/9/26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5DDD66-9AB7-8F46-AFD4-F5A0C534DB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91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5DDD66-9AB7-8F46-AFD4-F5A0C534DB5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360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182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07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52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734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22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184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398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9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31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684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74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C10FBA-F4F1-D249-9AAE-5FF561A58698}" type="datetimeFigureOut">
              <a:rPr lang="en-US" smtClean="0"/>
              <a:t>1/9/26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5ACE3A7-98CF-4146-94F3-E6EFE071C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71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2FA6D2BB-38E7-A162-9358-3348EB9CD5A6}"/>
              </a:ext>
            </a:extLst>
          </p:cNvPr>
          <p:cNvGrpSpPr>
            <a:grpSpLocks/>
          </p:cNvGrpSpPr>
          <p:nvPr/>
        </p:nvGrpSpPr>
        <p:grpSpPr>
          <a:xfrm>
            <a:off x="49324" y="-59974"/>
            <a:ext cx="9144001" cy="6957127"/>
            <a:chOff x="0" y="0"/>
            <a:chExt cx="10334625" cy="7148830"/>
          </a:xfrm>
        </p:grpSpPr>
        <p:sp>
          <p:nvSpPr>
            <p:cNvPr id="5" name="Graphic 10">
              <a:extLst>
                <a:ext uri="{FF2B5EF4-FFF2-40B4-BE49-F238E27FC236}">
                  <a16:creationId xmlns:a16="http://schemas.microsoft.com/office/drawing/2014/main" id="{ED254930-75EF-D62B-153F-C092A29211FC}"/>
                </a:ext>
              </a:extLst>
            </p:cNvPr>
            <p:cNvSpPr/>
            <p:nvPr/>
          </p:nvSpPr>
          <p:spPr>
            <a:xfrm>
              <a:off x="0" y="5080"/>
              <a:ext cx="342900" cy="7143750"/>
            </a:xfrm>
            <a:custGeom>
              <a:avLst/>
              <a:gdLst/>
              <a:ahLst/>
              <a:cxnLst/>
              <a:rect l="l" t="t" r="r" b="b"/>
              <a:pathLst>
                <a:path w="342900" h="7143750">
                  <a:moveTo>
                    <a:pt x="342900" y="0"/>
                  </a:moveTo>
                  <a:lnTo>
                    <a:pt x="0" y="0"/>
                  </a:lnTo>
                  <a:lnTo>
                    <a:pt x="0" y="7143750"/>
                  </a:lnTo>
                  <a:lnTo>
                    <a:pt x="342900" y="7143750"/>
                  </a:lnTo>
                  <a:lnTo>
                    <a:pt x="3429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6" name="Graphic 11">
              <a:extLst>
                <a:ext uri="{FF2B5EF4-FFF2-40B4-BE49-F238E27FC236}">
                  <a16:creationId xmlns:a16="http://schemas.microsoft.com/office/drawing/2014/main" id="{0F54BFD0-39AD-FB03-EAFC-6D4ABCA7E2B6}"/>
                </a:ext>
              </a:extLst>
            </p:cNvPr>
            <p:cNvSpPr/>
            <p:nvPr/>
          </p:nvSpPr>
          <p:spPr>
            <a:xfrm>
              <a:off x="9949180" y="5080"/>
              <a:ext cx="385445" cy="7143115"/>
            </a:xfrm>
            <a:custGeom>
              <a:avLst/>
              <a:gdLst/>
              <a:ahLst/>
              <a:cxnLst/>
              <a:rect l="l" t="t" r="r" b="b"/>
              <a:pathLst>
                <a:path w="385445" h="7143115">
                  <a:moveTo>
                    <a:pt x="385445" y="0"/>
                  </a:moveTo>
                  <a:lnTo>
                    <a:pt x="0" y="0"/>
                  </a:lnTo>
                  <a:lnTo>
                    <a:pt x="0" y="7143115"/>
                  </a:lnTo>
                  <a:lnTo>
                    <a:pt x="385445" y="7143115"/>
                  </a:lnTo>
                  <a:lnTo>
                    <a:pt x="38544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7" name="Graphic 12">
              <a:extLst>
                <a:ext uri="{FF2B5EF4-FFF2-40B4-BE49-F238E27FC236}">
                  <a16:creationId xmlns:a16="http://schemas.microsoft.com/office/drawing/2014/main" id="{458AFB98-CD7C-4B42-6889-5420ECDC0CE9}"/>
                </a:ext>
              </a:extLst>
            </p:cNvPr>
            <p:cNvSpPr/>
            <p:nvPr/>
          </p:nvSpPr>
          <p:spPr>
            <a:xfrm>
              <a:off x="343534" y="0"/>
              <a:ext cx="9601200" cy="295275"/>
            </a:xfrm>
            <a:custGeom>
              <a:avLst/>
              <a:gdLst/>
              <a:ahLst/>
              <a:cxnLst/>
              <a:rect l="l" t="t" r="r" b="b"/>
              <a:pathLst>
                <a:path w="9601200" h="295275">
                  <a:moveTo>
                    <a:pt x="9601200" y="0"/>
                  </a:moveTo>
                  <a:lnTo>
                    <a:pt x="0" y="0"/>
                  </a:lnTo>
                  <a:lnTo>
                    <a:pt x="0" y="295275"/>
                  </a:lnTo>
                  <a:lnTo>
                    <a:pt x="9601200" y="295275"/>
                  </a:lnTo>
                  <a:lnTo>
                    <a:pt x="9601200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8" name="Graphic 13">
              <a:extLst>
                <a:ext uri="{FF2B5EF4-FFF2-40B4-BE49-F238E27FC236}">
                  <a16:creationId xmlns:a16="http://schemas.microsoft.com/office/drawing/2014/main" id="{367DFE08-876B-6731-D844-4054B75860A8}"/>
                </a:ext>
              </a:extLst>
            </p:cNvPr>
            <p:cNvSpPr/>
            <p:nvPr/>
          </p:nvSpPr>
          <p:spPr>
            <a:xfrm>
              <a:off x="343534" y="6830059"/>
              <a:ext cx="9591675" cy="285750"/>
            </a:xfrm>
            <a:custGeom>
              <a:avLst/>
              <a:gdLst/>
              <a:ahLst/>
              <a:cxnLst/>
              <a:rect l="l" t="t" r="r" b="b"/>
              <a:pathLst>
                <a:path w="9591675" h="285750">
                  <a:moveTo>
                    <a:pt x="9591675" y="0"/>
                  </a:moveTo>
                  <a:lnTo>
                    <a:pt x="0" y="0"/>
                  </a:lnTo>
                  <a:lnTo>
                    <a:pt x="0" y="285750"/>
                  </a:lnTo>
                  <a:lnTo>
                    <a:pt x="9591675" y="285750"/>
                  </a:lnTo>
                  <a:lnTo>
                    <a:pt x="9591675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9" name="Graphic 16">
              <a:extLst>
                <a:ext uri="{FF2B5EF4-FFF2-40B4-BE49-F238E27FC236}">
                  <a16:creationId xmlns:a16="http://schemas.microsoft.com/office/drawing/2014/main" id="{86C3AB11-A382-5EAE-B22E-33A10593516F}"/>
                </a:ext>
              </a:extLst>
            </p:cNvPr>
            <p:cNvSpPr/>
            <p:nvPr/>
          </p:nvSpPr>
          <p:spPr>
            <a:xfrm>
              <a:off x="1848486" y="2915285"/>
              <a:ext cx="1371861" cy="1376045"/>
            </a:xfrm>
            <a:custGeom>
              <a:avLst/>
              <a:gdLst/>
              <a:ahLst/>
              <a:cxnLst/>
              <a:rect l="l" t="t" r="r" b="b"/>
              <a:pathLst>
                <a:path w="1452245" h="1376045">
                  <a:moveTo>
                    <a:pt x="0" y="229362"/>
                  </a:moveTo>
                  <a:lnTo>
                    <a:pt x="4662" y="183153"/>
                  </a:lnTo>
                  <a:lnTo>
                    <a:pt x="18032" y="140106"/>
                  </a:lnTo>
                  <a:lnTo>
                    <a:pt x="39185" y="101147"/>
                  </a:lnTo>
                  <a:lnTo>
                    <a:pt x="67198" y="67198"/>
                  </a:lnTo>
                  <a:lnTo>
                    <a:pt x="101147" y="39185"/>
                  </a:lnTo>
                  <a:lnTo>
                    <a:pt x="140106" y="18032"/>
                  </a:lnTo>
                  <a:lnTo>
                    <a:pt x="183153" y="4662"/>
                  </a:lnTo>
                  <a:lnTo>
                    <a:pt x="229362" y="0"/>
                  </a:lnTo>
                  <a:lnTo>
                    <a:pt x="1222883" y="0"/>
                  </a:lnTo>
                  <a:lnTo>
                    <a:pt x="1269091" y="4662"/>
                  </a:lnTo>
                  <a:lnTo>
                    <a:pt x="1312138" y="18032"/>
                  </a:lnTo>
                  <a:lnTo>
                    <a:pt x="1351097" y="39185"/>
                  </a:lnTo>
                  <a:lnTo>
                    <a:pt x="1385046" y="67198"/>
                  </a:lnTo>
                  <a:lnTo>
                    <a:pt x="1413059" y="101147"/>
                  </a:lnTo>
                  <a:lnTo>
                    <a:pt x="1434212" y="140106"/>
                  </a:lnTo>
                  <a:lnTo>
                    <a:pt x="1447582" y="183153"/>
                  </a:lnTo>
                  <a:lnTo>
                    <a:pt x="1452245" y="229362"/>
                  </a:lnTo>
                  <a:lnTo>
                    <a:pt x="1452245" y="1146682"/>
                  </a:lnTo>
                  <a:lnTo>
                    <a:pt x="1447582" y="1192891"/>
                  </a:lnTo>
                  <a:lnTo>
                    <a:pt x="1434212" y="1235938"/>
                  </a:lnTo>
                  <a:lnTo>
                    <a:pt x="1413059" y="1274897"/>
                  </a:lnTo>
                  <a:lnTo>
                    <a:pt x="1385046" y="1308846"/>
                  </a:lnTo>
                  <a:lnTo>
                    <a:pt x="1351097" y="1336859"/>
                  </a:lnTo>
                  <a:lnTo>
                    <a:pt x="1312138" y="1358012"/>
                  </a:lnTo>
                  <a:lnTo>
                    <a:pt x="1269091" y="1371382"/>
                  </a:lnTo>
                  <a:lnTo>
                    <a:pt x="1222883" y="1376045"/>
                  </a:lnTo>
                  <a:lnTo>
                    <a:pt x="229362" y="1376045"/>
                  </a:lnTo>
                  <a:lnTo>
                    <a:pt x="183153" y="1371382"/>
                  </a:lnTo>
                  <a:lnTo>
                    <a:pt x="140106" y="1358012"/>
                  </a:lnTo>
                  <a:lnTo>
                    <a:pt x="101147" y="1336859"/>
                  </a:lnTo>
                  <a:lnTo>
                    <a:pt x="67198" y="1308846"/>
                  </a:lnTo>
                  <a:lnTo>
                    <a:pt x="39185" y="1274897"/>
                  </a:lnTo>
                  <a:lnTo>
                    <a:pt x="18032" y="1235938"/>
                  </a:lnTo>
                  <a:lnTo>
                    <a:pt x="4662" y="1192891"/>
                  </a:lnTo>
                  <a:lnTo>
                    <a:pt x="0" y="1146682"/>
                  </a:lnTo>
                  <a:lnTo>
                    <a:pt x="0" y="22936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0" name="Graphic 17">
              <a:extLst>
                <a:ext uri="{FF2B5EF4-FFF2-40B4-BE49-F238E27FC236}">
                  <a16:creationId xmlns:a16="http://schemas.microsoft.com/office/drawing/2014/main" id="{5C19F0EB-9801-254B-555E-A745C7D516CE}"/>
                </a:ext>
              </a:extLst>
            </p:cNvPr>
            <p:cNvSpPr/>
            <p:nvPr/>
          </p:nvSpPr>
          <p:spPr>
            <a:xfrm>
              <a:off x="1905635" y="3001010"/>
              <a:ext cx="1257300" cy="1209675"/>
            </a:xfrm>
            <a:custGeom>
              <a:avLst/>
              <a:gdLst/>
              <a:ahLst/>
              <a:cxnLst/>
              <a:rect l="l" t="t" r="r" b="b"/>
              <a:pathLst>
                <a:path w="1257300" h="1209675">
                  <a:moveTo>
                    <a:pt x="1257300" y="0"/>
                  </a:moveTo>
                  <a:lnTo>
                    <a:pt x="0" y="0"/>
                  </a:lnTo>
                  <a:lnTo>
                    <a:pt x="0" y="1209675"/>
                  </a:lnTo>
                  <a:lnTo>
                    <a:pt x="1257300" y="1209675"/>
                  </a:lnTo>
                  <a:lnTo>
                    <a:pt x="12573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1" name="Graphic 18">
              <a:extLst>
                <a:ext uri="{FF2B5EF4-FFF2-40B4-BE49-F238E27FC236}">
                  <a16:creationId xmlns:a16="http://schemas.microsoft.com/office/drawing/2014/main" id="{B0039EBA-203C-ED0D-4D75-49521CCBFE42}"/>
                </a:ext>
              </a:extLst>
            </p:cNvPr>
            <p:cNvSpPr/>
            <p:nvPr/>
          </p:nvSpPr>
          <p:spPr>
            <a:xfrm>
              <a:off x="7049134" y="2896235"/>
              <a:ext cx="1438275" cy="1428750"/>
            </a:xfrm>
            <a:custGeom>
              <a:avLst/>
              <a:gdLst/>
              <a:ahLst/>
              <a:cxnLst/>
              <a:rect l="l" t="t" r="r" b="b"/>
              <a:pathLst>
                <a:path w="1438275" h="1428750">
                  <a:moveTo>
                    <a:pt x="0" y="238125"/>
                  </a:moveTo>
                  <a:lnTo>
                    <a:pt x="4835" y="190117"/>
                  </a:lnTo>
                  <a:lnTo>
                    <a:pt x="18704" y="145411"/>
                  </a:lnTo>
                  <a:lnTo>
                    <a:pt x="40652" y="104961"/>
                  </a:lnTo>
                  <a:lnTo>
                    <a:pt x="69723" y="69723"/>
                  </a:lnTo>
                  <a:lnTo>
                    <a:pt x="104961" y="40652"/>
                  </a:lnTo>
                  <a:lnTo>
                    <a:pt x="145411" y="18704"/>
                  </a:lnTo>
                  <a:lnTo>
                    <a:pt x="190117" y="4835"/>
                  </a:lnTo>
                  <a:lnTo>
                    <a:pt x="238125" y="0"/>
                  </a:lnTo>
                  <a:lnTo>
                    <a:pt x="1200150" y="0"/>
                  </a:lnTo>
                  <a:lnTo>
                    <a:pt x="1248157" y="4835"/>
                  </a:lnTo>
                  <a:lnTo>
                    <a:pt x="1292863" y="18704"/>
                  </a:lnTo>
                  <a:lnTo>
                    <a:pt x="1333313" y="40652"/>
                  </a:lnTo>
                  <a:lnTo>
                    <a:pt x="1368552" y="69723"/>
                  </a:lnTo>
                  <a:lnTo>
                    <a:pt x="1397622" y="104961"/>
                  </a:lnTo>
                  <a:lnTo>
                    <a:pt x="1419570" y="145411"/>
                  </a:lnTo>
                  <a:lnTo>
                    <a:pt x="1433439" y="190117"/>
                  </a:lnTo>
                  <a:lnTo>
                    <a:pt x="1438275" y="238125"/>
                  </a:lnTo>
                  <a:lnTo>
                    <a:pt x="1438275" y="1190625"/>
                  </a:lnTo>
                  <a:lnTo>
                    <a:pt x="1433439" y="1238632"/>
                  </a:lnTo>
                  <a:lnTo>
                    <a:pt x="1419570" y="1283338"/>
                  </a:lnTo>
                  <a:lnTo>
                    <a:pt x="1397622" y="1323788"/>
                  </a:lnTo>
                  <a:lnTo>
                    <a:pt x="1368552" y="1359027"/>
                  </a:lnTo>
                  <a:lnTo>
                    <a:pt x="1333313" y="1388097"/>
                  </a:lnTo>
                  <a:lnTo>
                    <a:pt x="1292863" y="1410045"/>
                  </a:lnTo>
                  <a:lnTo>
                    <a:pt x="1248157" y="1423914"/>
                  </a:lnTo>
                  <a:lnTo>
                    <a:pt x="1200150" y="1428750"/>
                  </a:lnTo>
                  <a:lnTo>
                    <a:pt x="238125" y="1428750"/>
                  </a:lnTo>
                  <a:lnTo>
                    <a:pt x="190117" y="1423914"/>
                  </a:lnTo>
                  <a:lnTo>
                    <a:pt x="145411" y="1410045"/>
                  </a:lnTo>
                  <a:lnTo>
                    <a:pt x="104961" y="1388097"/>
                  </a:lnTo>
                  <a:lnTo>
                    <a:pt x="69723" y="1359027"/>
                  </a:lnTo>
                  <a:lnTo>
                    <a:pt x="40652" y="1323788"/>
                  </a:lnTo>
                  <a:lnTo>
                    <a:pt x="18704" y="1283338"/>
                  </a:lnTo>
                  <a:lnTo>
                    <a:pt x="4835" y="1238632"/>
                  </a:lnTo>
                  <a:lnTo>
                    <a:pt x="0" y="1190625"/>
                  </a:lnTo>
                  <a:lnTo>
                    <a:pt x="0" y="23812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2" name="Graphic 19">
              <a:extLst>
                <a:ext uri="{FF2B5EF4-FFF2-40B4-BE49-F238E27FC236}">
                  <a16:creationId xmlns:a16="http://schemas.microsoft.com/office/drawing/2014/main" id="{8254C909-2207-C91D-247E-4228AB6FB165}"/>
                </a:ext>
              </a:extLst>
            </p:cNvPr>
            <p:cNvSpPr/>
            <p:nvPr/>
          </p:nvSpPr>
          <p:spPr>
            <a:xfrm>
              <a:off x="7211060" y="2924810"/>
              <a:ext cx="1209675" cy="704215"/>
            </a:xfrm>
            <a:custGeom>
              <a:avLst/>
              <a:gdLst/>
              <a:ahLst/>
              <a:cxnLst/>
              <a:rect l="l" t="t" r="r" b="b"/>
              <a:pathLst>
                <a:path w="1209675" h="1385570">
                  <a:moveTo>
                    <a:pt x="1209675" y="0"/>
                  </a:moveTo>
                  <a:lnTo>
                    <a:pt x="0" y="0"/>
                  </a:lnTo>
                  <a:lnTo>
                    <a:pt x="0" y="1385570"/>
                  </a:lnTo>
                  <a:lnTo>
                    <a:pt x="1209675" y="1385570"/>
                  </a:lnTo>
                  <a:lnTo>
                    <a:pt x="12096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3" name="Graphic 20">
              <a:extLst>
                <a:ext uri="{FF2B5EF4-FFF2-40B4-BE49-F238E27FC236}">
                  <a16:creationId xmlns:a16="http://schemas.microsoft.com/office/drawing/2014/main" id="{A7090FF4-4E0F-FE10-2983-617CAFF402CB}"/>
                </a:ext>
              </a:extLst>
            </p:cNvPr>
            <p:cNvSpPr/>
            <p:nvPr/>
          </p:nvSpPr>
          <p:spPr>
            <a:xfrm>
              <a:off x="1829435" y="4324984"/>
              <a:ext cx="6648450" cy="2486025"/>
            </a:xfrm>
            <a:custGeom>
              <a:avLst/>
              <a:gdLst/>
              <a:ahLst/>
              <a:cxnLst/>
              <a:rect l="l" t="t" r="r" b="b"/>
              <a:pathLst>
                <a:path w="6648450" h="2486025">
                  <a:moveTo>
                    <a:pt x="0" y="2447925"/>
                  </a:moveTo>
                  <a:lnTo>
                    <a:pt x="2181225" y="2447925"/>
                  </a:lnTo>
                  <a:lnTo>
                    <a:pt x="2181225" y="0"/>
                  </a:lnTo>
                  <a:lnTo>
                    <a:pt x="0" y="0"/>
                  </a:lnTo>
                  <a:lnTo>
                    <a:pt x="0" y="2447925"/>
                  </a:lnTo>
                  <a:close/>
                </a:path>
                <a:path w="6648450" h="2486025">
                  <a:moveTo>
                    <a:pt x="2228850" y="2466975"/>
                  </a:moveTo>
                  <a:lnTo>
                    <a:pt x="4410075" y="2466975"/>
                  </a:lnTo>
                  <a:lnTo>
                    <a:pt x="4410075" y="9525"/>
                  </a:lnTo>
                  <a:lnTo>
                    <a:pt x="2228850" y="9525"/>
                  </a:lnTo>
                  <a:lnTo>
                    <a:pt x="2228850" y="2466975"/>
                  </a:lnTo>
                  <a:close/>
                </a:path>
                <a:path w="6648450" h="2486025">
                  <a:moveTo>
                    <a:pt x="4467225" y="2486025"/>
                  </a:moveTo>
                  <a:lnTo>
                    <a:pt x="6648450" y="2486025"/>
                  </a:lnTo>
                  <a:lnTo>
                    <a:pt x="6648450" y="9525"/>
                  </a:lnTo>
                  <a:lnTo>
                    <a:pt x="4467225" y="9525"/>
                  </a:lnTo>
                  <a:lnTo>
                    <a:pt x="4467225" y="248602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4" name="Graphic 21">
              <a:extLst>
                <a:ext uri="{FF2B5EF4-FFF2-40B4-BE49-F238E27FC236}">
                  <a16:creationId xmlns:a16="http://schemas.microsoft.com/office/drawing/2014/main" id="{6C047A63-3515-EDCA-D67A-846BBFF30CBE}"/>
                </a:ext>
              </a:extLst>
            </p:cNvPr>
            <p:cNvSpPr/>
            <p:nvPr/>
          </p:nvSpPr>
          <p:spPr>
            <a:xfrm>
              <a:off x="334009" y="376554"/>
              <a:ext cx="1471295" cy="3264535"/>
            </a:xfrm>
            <a:custGeom>
              <a:avLst/>
              <a:gdLst/>
              <a:ahLst/>
              <a:cxnLst/>
              <a:rect l="l" t="t" r="r" b="b"/>
              <a:pathLst>
                <a:path w="1471295" h="3264535">
                  <a:moveTo>
                    <a:pt x="1182624" y="0"/>
                  </a:moveTo>
                  <a:lnTo>
                    <a:pt x="236537" y="0"/>
                  </a:lnTo>
                  <a:lnTo>
                    <a:pt x="188868" y="4806"/>
                  </a:lnTo>
                  <a:lnTo>
                    <a:pt x="144468" y="18591"/>
                  </a:lnTo>
                  <a:lnTo>
                    <a:pt x="104288" y="40404"/>
                  </a:lnTo>
                  <a:lnTo>
                    <a:pt x="69281" y="69294"/>
                  </a:lnTo>
                  <a:lnTo>
                    <a:pt x="40397" y="104309"/>
                  </a:lnTo>
                  <a:lnTo>
                    <a:pt x="18588" y="144500"/>
                  </a:lnTo>
                  <a:lnTo>
                    <a:pt x="4805" y="188914"/>
                  </a:lnTo>
                  <a:lnTo>
                    <a:pt x="0" y="236600"/>
                  </a:lnTo>
                  <a:lnTo>
                    <a:pt x="0" y="2544699"/>
                  </a:lnTo>
                  <a:lnTo>
                    <a:pt x="4805" y="2592385"/>
                  </a:lnTo>
                  <a:lnTo>
                    <a:pt x="18588" y="2636799"/>
                  </a:lnTo>
                  <a:lnTo>
                    <a:pt x="40397" y="2676990"/>
                  </a:lnTo>
                  <a:lnTo>
                    <a:pt x="69281" y="2712005"/>
                  </a:lnTo>
                  <a:lnTo>
                    <a:pt x="104288" y="2740895"/>
                  </a:lnTo>
                  <a:lnTo>
                    <a:pt x="144468" y="2762708"/>
                  </a:lnTo>
                  <a:lnTo>
                    <a:pt x="188868" y="2776493"/>
                  </a:lnTo>
                  <a:lnTo>
                    <a:pt x="236537" y="2781300"/>
                  </a:lnTo>
                  <a:lnTo>
                    <a:pt x="827913" y="2781300"/>
                  </a:lnTo>
                  <a:lnTo>
                    <a:pt x="1471168" y="3264027"/>
                  </a:lnTo>
                  <a:lnTo>
                    <a:pt x="1182624" y="2781300"/>
                  </a:lnTo>
                  <a:lnTo>
                    <a:pt x="1230310" y="2776493"/>
                  </a:lnTo>
                  <a:lnTo>
                    <a:pt x="1274724" y="2762708"/>
                  </a:lnTo>
                  <a:lnTo>
                    <a:pt x="1314915" y="2740895"/>
                  </a:lnTo>
                  <a:lnTo>
                    <a:pt x="1349930" y="2712005"/>
                  </a:lnTo>
                  <a:lnTo>
                    <a:pt x="1378820" y="2676990"/>
                  </a:lnTo>
                  <a:lnTo>
                    <a:pt x="1400633" y="2636799"/>
                  </a:lnTo>
                  <a:lnTo>
                    <a:pt x="1414418" y="2592385"/>
                  </a:lnTo>
                  <a:lnTo>
                    <a:pt x="1419225" y="2544699"/>
                  </a:lnTo>
                  <a:lnTo>
                    <a:pt x="1419225" y="236600"/>
                  </a:lnTo>
                  <a:lnTo>
                    <a:pt x="1414418" y="188914"/>
                  </a:lnTo>
                  <a:lnTo>
                    <a:pt x="1400633" y="144500"/>
                  </a:lnTo>
                  <a:lnTo>
                    <a:pt x="1378820" y="104309"/>
                  </a:lnTo>
                  <a:lnTo>
                    <a:pt x="1349930" y="69294"/>
                  </a:lnTo>
                  <a:lnTo>
                    <a:pt x="1314915" y="40404"/>
                  </a:lnTo>
                  <a:lnTo>
                    <a:pt x="1274724" y="18591"/>
                  </a:lnTo>
                  <a:lnTo>
                    <a:pt x="1230310" y="4806"/>
                  </a:lnTo>
                  <a:lnTo>
                    <a:pt x="1182624" y="0"/>
                  </a:lnTo>
                  <a:close/>
                </a:path>
              </a:pathLst>
            </a:custGeom>
            <a:solidFill>
              <a:srgbClr val="CCEBFF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5" name="Graphic 22">
              <a:extLst>
                <a:ext uri="{FF2B5EF4-FFF2-40B4-BE49-F238E27FC236}">
                  <a16:creationId xmlns:a16="http://schemas.microsoft.com/office/drawing/2014/main" id="{04764EB8-5F8D-EC2B-93D6-1D5114C5A42A}"/>
                </a:ext>
              </a:extLst>
            </p:cNvPr>
            <p:cNvSpPr/>
            <p:nvPr/>
          </p:nvSpPr>
          <p:spPr>
            <a:xfrm>
              <a:off x="334009" y="376554"/>
              <a:ext cx="1471295" cy="3264535"/>
            </a:xfrm>
            <a:custGeom>
              <a:avLst/>
              <a:gdLst/>
              <a:ahLst/>
              <a:cxnLst/>
              <a:rect l="l" t="t" r="r" b="b"/>
              <a:pathLst>
                <a:path w="1471295" h="3264535">
                  <a:moveTo>
                    <a:pt x="0" y="236600"/>
                  </a:moveTo>
                  <a:lnTo>
                    <a:pt x="4805" y="188914"/>
                  </a:lnTo>
                  <a:lnTo>
                    <a:pt x="18588" y="144500"/>
                  </a:lnTo>
                  <a:lnTo>
                    <a:pt x="40397" y="104309"/>
                  </a:lnTo>
                  <a:lnTo>
                    <a:pt x="69281" y="69294"/>
                  </a:lnTo>
                  <a:lnTo>
                    <a:pt x="104288" y="40404"/>
                  </a:lnTo>
                  <a:lnTo>
                    <a:pt x="144468" y="18591"/>
                  </a:lnTo>
                  <a:lnTo>
                    <a:pt x="188868" y="4806"/>
                  </a:lnTo>
                  <a:lnTo>
                    <a:pt x="236537" y="0"/>
                  </a:lnTo>
                  <a:lnTo>
                    <a:pt x="827913" y="0"/>
                  </a:lnTo>
                  <a:lnTo>
                    <a:pt x="1182624" y="0"/>
                  </a:lnTo>
                  <a:lnTo>
                    <a:pt x="1230310" y="4806"/>
                  </a:lnTo>
                  <a:lnTo>
                    <a:pt x="1274724" y="18591"/>
                  </a:lnTo>
                  <a:lnTo>
                    <a:pt x="1314915" y="40404"/>
                  </a:lnTo>
                  <a:lnTo>
                    <a:pt x="1349930" y="69294"/>
                  </a:lnTo>
                  <a:lnTo>
                    <a:pt x="1378820" y="104309"/>
                  </a:lnTo>
                  <a:lnTo>
                    <a:pt x="1400633" y="144500"/>
                  </a:lnTo>
                  <a:lnTo>
                    <a:pt x="1414418" y="188914"/>
                  </a:lnTo>
                  <a:lnTo>
                    <a:pt x="1419225" y="236600"/>
                  </a:lnTo>
                  <a:lnTo>
                    <a:pt x="1419225" y="1622425"/>
                  </a:lnTo>
                  <a:lnTo>
                    <a:pt x="1419225" y="2317750"/>
                  </a:lnTo>
                  <a:lnTo>
                    <a:pt x="1419225" y="2544699"/>
                  </a:lnTo>
                  <a:lnTo>
                    <a:pt x="1414418" y="2592385"/>
                  </a:lnTo>
                  <a:lnTo>
                    <a:pt x="1400633" y="2636799"/>
                  </a:lnTo>
                  <a:lnTo>
                    <a:pt x="1378820" y="2676990"/>
                  </a:lnTo>
                  <a:lnTo>
                    <a:pt x="1349930" y="2712005"/>
                  </a:lnTo>
                  <a:lnTo>
                    <a:pt x="1314915" y="2740895"/>
                  </a:lnTo>
                  <a:lnTo>
                    <a:pt x="1274724" y="2762708"/>
                  </a:lnTo>
                  <a:lnTo>
                    <a:pt x="1230310" y="2776493"/>
                  </a:lnTo>
                  <a:lnTo>
                    <a:pt x="1182624" y="2781300"/>
                  </a:lnTo>
                  <a:lnTo>
                    <a:pt x="1471168" y="3264027"/>
                  </a:lnTo>
                  <a:lnTo>
                    <a:pt x="827913" y="2781300"/>
                  </a:lnTo>
                  <a:lnTo>
                    <a:pt x="236537" y="2781300"/>
                  </a:lnTo>
                  <a:lnTo>
                    <a:pt x="188868" y="2776493"/>
                  </a:lnTo>
                  <a:lnTo>
                    <a:pt x="144468" y="2762708"/>
                  </a:lnTo>
                  <a:lnTo>
                    <a:pt x="104288" y="2740895"/>
                  </a:lnTo>
                  <a:lnTo>
                    <a:pt x="69281" y="2712005"/>
                  </a:lnTo>
                  <a:lnTo>
                    <a:pt x="40397" y="2676990"/>
                  </a:lnTo>
                  <a:lnTo>
                    <a:pt x="18588" y="2636799"/>
                  </a:lnTo>
                  <a:lnTo>
                    <a:pt x="4805" y="2592385"/>
                  </a:lnTo>
                  <a:lnTo>
                    <a:pt x="0" y="2544699"/>
                  </a:lnTo>
                  <a:lnTo>
                    <a:pt x="0" y="2317750"/>
                  </a:lnTo>
                  <a:lnTo>
                    <a:pt x="0" y="1622425"/>
                  </a:lnTo>
                  <a:lnTo>
                    <a:pt x="0" y="236600"/>
                  </a:lnTo>
                  <a:close/>
                </a:path>
              </a:pathLst>
            </a:custGeom>
            <a:ln w="12700">
              <a:solidFill>
                <a:srgbClr val="41709C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6" name="Graphic 23">
              <a:extLst>
                <a:ext uri="{FF2B5EF4-FFF2-40B4-BE49-F238E27FC236}">
                  <a16:creationId xmlns:a16="http://schemas.microsoft.com/office/drawing/2014/main" id="{6BC25C79-C762-E575-84DB-FF179C544CF9}"/>
                </a:ext>
              </a:extLst>
            </p:cNvPr>
            <p:cNvSpPr/>
            <p:nvPr/>
          </p:nvSpPr>
          <p:spPr>
            <a:xfrm>
              <a:off x="438784" y="429259"/>
              <a:ext cx="1219200" cy="2638425"/>
            </a:xfrm>
            <a:custGeom>
              <a:avLst/>
              <a:gdLst/>
              <a:ahLst/>
              <a:cxnLst/>
              <a:rect l="l" t="t" r="r" b="b"/>
              <a:pathLst>
                <a:path w="1219200" h="2638425">
                  <a:moveTo>
                    <a:pt x="1219200" y="0"/>
                  </a:moveTo>
                  <a:lnTo>
                    <a:pt x="0" y="0"/>
                  </a:lnTo>
                  <a:lnTo>
                    <a:pt x="0" y="2638425"/>
                  </a:lnTo>
                  <a:lnTo>
                    <a:pt x="1219200" y="2638425"/>
                  </a:lnTo>
                  <a:lnTo>
                    <a:pt x="1219200" y="0"/>
                  </a:lnTo>
                  <a:close/>
                </a:path>
              </a:pathLst>
            </a:custGeom>
            <a:solidFill>
              <a:srgbClr val="CCEBFF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7" name="Graphic 24">
              <a:extLst>
                <a:ext uri="{FF2B5EF4-FFF2-40B4-BE49-F238E27FC236}">
                  <a16:creationId xmlns:a16="http://schemas.microsoft.com/office/drawing/2014/main" id="{E72D353B-CFE5-86F8-4A2F-99F0106AFF92}"/>
                </a:ext>
              </a:extLst>
            </p:cNvPr>
            <p:cNvSpPr/>
            <p:nvPr/>
          </p:nvSpPr>
          <p:spPr>
            <a:xfrm>
              <a:off x="372109" y="3495675"/>
              <a:ext cx="1419225" cy="3305175"/>
            </a:xfrm>
            <a:custGeom>
              <a:avLst/>
              <a:gdLst/>
              <a:ahLst/>
              <a:cxnLst/>
              <a:rect l="l" t="t" r="r" b="b"/>
              <a:pathLst>
                <a:path w="1419225" h="3305175">
                  <a:moveTo>
                    <a:pt x="1182624" y="0"/>
                  </a:moveTo>
                  <a:lnTo>
                    <a:pt x="236537" y="0"/>
                  </a:lnTo>
                  <a:lnTo>
                    <a:pt x="188868" y="4806"/>
                  </a:lnTo>
                  <a:lnTo>
                    <a:pt x="144468" y="18591"/>
                  </a:lnTo>
                  <a:lnTo>
                    <a:pt x="104288" y="40404"/>
                  </a:lnTo>
                  <a:lnTo>
                    <a:pt x="69281" y="69294"/>
                  </a:lnTo>
                  <a:lnTo>
                    <a:pt x="40397" y="104309"/>
                  </a:lnTo>
                  <a:lnTo>
                    <a:pt x="18588" y="144500"/>
                  </a:lnTo>
                  <a:lnTo>
                    <a:pt x="4805" y="188914"/>
                  </a:lnTo>
                  <a:lnTo>
                    <a:pt x="0" y="236600"/>
                  </a:lnTo>
                  <a:lnTo>
                    <a:pt x="0" y="3068637"/>
                  </a:lnTo>
                  <a:lnTo>
                    <a:pt x="4805" y="3116306"/>
                  </a:lnTo>
                  <a:lnTo>
                    <a:pt x="18588" y="3160706"/>
                  </a:lnTo>
                  <a:lnTo>
                    <a:pt x="40397" y="3200886"/>
                  </a:lnTo>
                  <a:lnTo>
                    <a:pt x="69281" y="3235893"/>
                  </a:lnTo>
                  <a:lnTo>
                    <a:pt x="104288" y="3264777"/>
                  </a:lnTo>
                  <a:lnTo>
                    <a:pt x="144468" y="3286586"/>
                  </a:lnTo>
                  <a:lnTo>
                    <a:pt x="188868" y="3300369"/>
                  </a:lnTo>
                  <a:lnTo>
                    <a:pt x="236537" y="3305175"/>
                  </a:lnTo>
                  <a:lnTo>
                    <a:pt x="1182624" y="3305175"/>
                  </a:lnTo>
                  <a:lnTo>
                    <a:pt x="1230310" y="3300369"/>
                  </a:lnTo>
                  <a:lnTo>
                    <a:pt x="1274724" y="3286586"/>
                  </a:lnTo>
                  <a:lnTo>
                    <a:pt x="1314915" y="3264777"/>
                  </a:lnTo>
                  <a:lnTo>
                    <a:pt x="1349930" y="3235893"/>
                  </a:lnTo>
                  <a:lnTo>
                    <a:pt x="1378820" y="3200886"/>
                  </a:lnTo>
                  <a:lnTo>
                    <a:pt x="1400633" y="3160706"/>
                  </a:lnTo>
                  <a:lnTo>
                    <a:pt x="1414418" y="3116306"/>
                  </a:lnTo>
                  <a:lnTo>
                    <a:pt x="1419225" y="3068637"/>
                  </a:lnTo>
                  <a:lnTo>
                    <a:pt x="1419225" y="236600"/>
                  </a:lnTo>
                  <a:lnTo>
                    <a:pt x="1414418" y="188914"/>
                  </a:lnTo>
                  <a:lnTo>
                    <a:pt x="1400633" y="144500"/>
                  </a:lnTo>
                  <a:lnTo>
                    <a:pt x="1378820" y="104309"/>
                  </a:lnTo>
                  <a:lnTo>
                    <a:pt x="1349930" y="69294"/>
                  </a:lnTo>
                  <a:lnTo>
                    <a:pt x="1314915" y="40404"/>
                  </a:lnTo>
                  <a:lnTo>
                    <a:pt x="1274724" y="18591"/>
                  </a:lnTo>
                  <a:lnTo>
                    <a:pt x="1230310" y="4806"/>
                  </a:lnTo>
                  <a:lnTo>
                    <a:pt x="1182624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8" name="Graphic 25">
              <a:extLst>
                <a:ext uri="{FF2B5EF4-FFF2-40B4-BE49-F238E27FC236}">
                  <a16:creationId xmlns:a16="http://schemas.microsoft.com/office/drawing/2014/main" id="{F6C44510-AA5F-588B-5169-D13C7C57AD25}"/>
                </a:ext>
              </a:extLst>
            </p:cNvPr>
            <p:cNvSpPr/>
            <p:nvPr/>
          </p:nvSpPr>
          <p:spPr>
            <a:xfrm>
              <a:off x="372109" y="3495675"/>
              <a:ext cx="1419225" cy="3305175"/>
            </a:xfrm>
            <a:custGeom>
              <a:avLst/>
              <a:gdLst/>
              <a:ahLst/>
              <a:cxnLst/>
              <a:rect l="l" t="t" r="r" b="b"/>
              <a:pathLst>
                <a:path w="1419225" h="3305175">
                  <a:moveTo>
                    <a:pt x="0" y="236600"/>
                  </a:moveTo>
                  <a:lnTo>
                    <a:pt x="4805" y="188914"/>
                  </a:lnTo>
                  <a:lnTo>
                    <a:pt x="18588" y="144500"/>
                  </a:lnTo>
                  <a:lnTo>
                    <a:pt x="40397" y="104309"/>
                  </a:lnTo>
                  <a:lnTo>
                    <a:pt x="69281" y="69294"/>
                  </a:lnTo>
                  <a:lnTo>
                    <a:pt x="104288" y="40404"/>
                  </a:lnTo>
                  <a:lnTo>
                    <a:pt x="144468" y="18591"/>
                  </a:lnTo>
                  <a:lnTo>
                    <a:pt x="188868" y="4806"/>
                  </a:lnTo>
                  <a:lnTo>
                    <a:pt x="236537" y="0"/>
                  </a:lnTo>
                  <a:lnTo>
                    <a:pt x="1182624" y="0"/>
                  </a:lnTo>
                  <a:lnTo>
                    <a:pt x="1230310" y="4806"/>
                  </a:lnTo>
                  <a:lnTo>
                    <a:pt x="1274724" y="18591"/>
                  </a:lnTo>
                  <a:lnTo>
                    <a:pt x="1314915" y="40404"/>
                  </a:lnTo>
                  <a:lnTo>
                    <a:pt x="1349930" y="69294"/>
                  </a:lnTo>
                  <a:lnTo>
                    <a:pt x="1378820" y="104309"/>
                  </a:lnTo>
                  <a:lnTo>
                    <a:pt x="1400633" y="144500"/>
                  </a:lnTo>
                  <a:lnTo>
                    <a:pt x="1414418" y="188914"/>
                  </a:lnTo>
                  <a:lnTo>
                    <a:pt x="1419225" y="236600"/>
                  </a:lnTo>
                  <a:lnTo>
                    <a:pt x="1419225" y="3068637"/>
                  </a:lnTo>
                  <a:lnTo>
                    <a:pt x="1414418" y="3116306"/>
                  </a:lnTo>
                  <a:lnTo>
                    <a:pt x="1400633" y="3160706"/>
                  </a:lnTo>
                  <a:lnTo>
                    <a:pt x="1378820" y="3200886"/>
                  </a:lnTo>
                  <a:lnTo>
                    <a:pt x="1349930" y="3235893"/>
                  </a:lnTo>
                  <a:lnTo>
                    <a:pt x="1314915" y="3264777"/>
                  </a:lnTo>
                  <a:lnTo>
                    <a:pt x="1274724" y="3286586"/>
                  </a:lnTo>
                  <a:lnTo>
                    <a:pt x="1230310" y="3300369"/>
                  </a:lnTo>
                  <a:lnTo>
                    <a:pt x="1182624" y="3305175"/>
                  </a:lnTo>
                  <a:lnTo>
                    <a:pt x="236537" y="3305175"/>
                  </a:lnTo>
                  <a:lnTo>
                    <a:pt x="188868" y="3300369"/>
                  </a:lnTo>
                  <a:lnTo>
                    <a:pt x="144468" y="3286586"/>
                  </a:lnTo>
                  <a:lnTo>
                    <a:pt x="104288" y="3264777"/>
                  </a:lnTo>
                  <a:lnTo>
                    <a:pt x="69281" y="3235893"/>
                  </a:lnTo>
                  <a:lnTo>
                    <a:pt x="40397" y="3200886"/>
                  </a:lnTo>
                  <a:lnTo>
                    <a:pt x="18588" y="3160706"/>
                  </a:lnTo>
                  <a:lnTo>
                    <a:pt x="4805" y="3116306"/>
                  </a:lnTo>
                  <a:lnTo>
                    <a:pt x="0" y="3068637"/>
                  </a:lnTo>
                  <a:lnTo>
                    <a:pt x="0" y="236600"/>
                  </a:lnTo>
                  <a:close/>
                </a:path>
              </a:pathLst>
            </a:custGeom>
            <a:ln w="12700">
              <a:solidFill>
                <a:srgbClr val="41709C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19" name="Graphic 26">
              <a:extLst>
                <a:ext uri="{FF2B5EF4-FFF2-40B4-BE49-F238E27FC236}">
                  <a16:creationId xmlns:a16="http://schemas.microsoft.com/office/drawing/2014/main" id="{E5598C88-3C73-0140-4B9A-914BBDBA90CF}"/>
                </a:ext>
              </a:extLst>
            </p:cNvPr>
            <p:cNvSpPr/>
            <p:nvPr/>
          </p:nvSpPr>
          <p:spPr>
            <a:xfrm>
              <a:off x="448309" y="3629025"/>
              <a:ext cx="1257300" cy="3076575"/>
            </a:xfrm>
            <a:custGeom>
              <a:avLst/>
              <a:gdLst/>
              <a:ahLst/>
              <a:cxnLst/>
              <a:rect l="l" t="t" r="r" b="b"/>
              <a:pathLst>
                <a:path w="1257300" h="3076575">
                  <a:moveTo>
                    <a:pt x="1257300" y="0"/>
                  </a:moveTo>
                  <a:lnTo>
                    <a:pt x="0" y="0"/>
                  </a:lnTo>
                  <a:lnTo>
                    <a:pt x="0" y="3076575"/>
                  </a:lnTo>
                  <a:lnTo>
                    <a:pt x="1257300" y="3076575"/>
                  </a:lnTo>
                  <a:lnTo>
                    <a:pt x="1257300" y="0"/>
                  </a:lnTo>
                  <a:close/>
                </a:path>
              </a:pathLst>
            </a:custGeom>
            <a:solidFill>
              <a:srgbClr val="FAE4D5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0" name="Graphic 27">
              <a:extLst>
                <a:ext uri="{FF2B5EF4-FFF2-40B4-BE49-F238E27FC236}">
                  <a16:creationId xmlns:a16="http://schemas.microsoft.com/office/drawing/2014/main" id="{5B911A3E-2A21-8B21-40E0-DE4777BBED4A}"/>
                </a:ext>
              </a:extLst>
            </p:cNvPr>
            <p:cNvSpPr/>
            <p:nvPr/>
          </p:nvSpPr>
          <p:spPr>
            <a:xfrm>
              <a:off x="8525509" y="362584"/>
              <a:ext cx="1390650" cy="2962275"/>
            </a:xfrm>
            <a:custGeom>
              <a:avLst/>
              <a:gdLst/>
              <a:ahLst/>
              <a:cxnLst/>
              <a:rect l="l" t="t" r="r" b="b"/>
              <a:pathLst>
                <a:path w="1390650" h="2962275">
                  <a:moveTo>
                    <a:pt x="1158875" y="0"/>
                  </a:moveTo>
                  <a:lnTo>
                    <a:pt x="231775" y="0"/>
                  </a:lnTo>
                  <a:lnTo>
                    <a:pt x="185061" y="4708"/>
                  </a:lnTo>
                  <a:lnTo>
                    <a:pt x="141553" y="18212"/>
                  </a:lnTo>
                  <a:lnTo>
                    <a:pt x="102182" y="39580"/>
                  </a:lnTo>
                  <a:lnTo>
                    <a:pt x="67881" y="67881"/>
                  </a:lnTo>
                  <a:lnTo>
                    <a:pt x="39580" y="102182"/>
                  </a:lnTo>
                  <a:lnTo>
                    <a:pt x="18212" y="141553"/>
                  </a:lnTo>
                  <a:lnTo>
                    <a:pt x="4708" y="185061"/>
                  </a:lnTo>
                  <a:lnTo>
                    <a:pt x="0" y="231775"/>
                  </a:lnTo>
                  <a:lnTo>
                    <a:pt x="0" y="2730500"/>
                  </a:lnTo>
                  <a:lnTo>
                    <a:pt x="4708" y="2777213"/>
                  </a:lnTo>
                  <a:lnTo>
                    <a:pt x="18212" y="2820721"/>
                  </a:lnTo>
                  <a:lnTo>
                    <a:pt x="39580" y="2860092"/>
                  </a:lnTo>
                  <a:lnTo>
                    <a:pt x="67881" y="2894393"/>
                  </a:lnTo>
                  <a:lnTo>
                    <a:pt x="102182" y="2922694"/>
                  </a:lnTo>
                  <a:lnTo>
                    <a:pt x="141553" y="2944062"/>
                  </a:lnTo>
                  <a:lnTo>
                    <a:pt x="185061" y="2957566"/>
                  </a:lnTo>
                  <a:lnTo>
                    <a:pt x="231775" y="2962275"/>
                  </a:lnTo>
                  <a:lnTo>
                    <a:pt x="1158875" y="2962275"/>
                  </a:lnTo>
                  <a:lnTo>
                    <a:pt x="1205588" y="2957566"/>
                  </a:lnTo>
                  <a:lnTo>
                    <a:pt x="1249096" y="2944062"/>
                  </a:lnTo>
                  <a:lnTo>
                    <a:pt x="1288467" y="2922694"/>
                  </a:lnTo>
                  <a:lnTo>
                    <a:pt x="1322768" y="2894393"/>
                  </a:lnTo>
                  <a:lnTo>
                    <a:pt x="1351069" y="2860092"/>
                  </a:lnTo>
                  <a:lnTo>
                    <a:pt x="1372437" y="2820721"/>
                  </a:lnTo>
                  <a:lnTo>
                    <a:pt x="1385941" y="2777213"/>
                  </a:lnTo>
                  <a:lnTo>
                    <a:pt x="1390650" y="2730500"/>
                  </a:lnTo>
                  <a:lnTo>
                    <a:pt x="1390650" y="231775"/>
                  </a:lnTo>
                  <a:lnTo>
                    <a:pt x="1385941" y="185061"/>
                  </a:lnTo>
                  <a:lnTo>
                    <a:pt x="1372437" y="141553"/>
                  </a:lnTo>
                  <a:lnTo>
                    <a:pt x="1351069" y="102182"/>
                  </a:lnTo>
                  <a:lnTo>
                    <a:pt x="1322768" y="67881"/>
                  </a:lnTo>
                  <a:lnTo>
                    <a:pt x="1288467" y="39580"/>
                  </a:lnTo>
                  <a:lnTo>
                    <a:pt x="1249096" y="18212"/>
                  </a:lnTo>
                  <a:lnTo>
                    <a:pt x="1205588" y="4708"/>
                  </a:lnTo>
                  <a:lnTo>
                    <a:pt x="1158875" y="0"/>
                  </a:lnTo>
                  <a:close/>
                </a:path>
              </a:pathLst>
            </a:custGeom>
            <a:solidFill>
              <a:srgbClr val="E1EFD9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1" name="Graphic 28">
              <a:extLst>
                <a:ext uri="{FF2B5EF4-FFF2-40B4-BE49-F238E27FC236}">
                  <a16:creationId xmlns:a16="http://schemas.microsoft.com/office/drawing/2014/main" id="{CB16A696-4D46-C9AF-921D-B15F557B2857}"/>
                </a:ext>
              </a:extLst>
            </p:cNvPr>
            <p:cNvSpPr/>
            <p:nvPr/>
          </p:nvSpPr>
          <p:spPr>
            <a:xfrm>
              <a:off x="8525509" y="362584"/>
              <a:ext cx="1390650" cy="6447790"/>
            </a:xfrm>
            <a:custGeom>
              <a:avLst/>
              <a:gdLst/>
              <a:ahLst/>
              <a:cxnLst/>
              <a:rect l="l" t="t" r="r" b="b"/>
              <a:pathLst>
                <a:path w="1390650" h="6447790">
                  <a:moveTo>
                    <a:pt x="0" y="231775"/>
                  </a:moveTo>
                  <a:lnTo>
                    <a:pt x="4708" y="185061"/>
                  </a:lnTo>
                  <a:lnTo>
                    <a:pt x="18212" y="141553"/>
                  </a:lnTo>
                  <a:lnTo>
                    <a:pt x="39580" y="102182"/>
                  </a:lnTo>
                  <a:lnTo>
                    <a:pt x="67881" y="67881"/>
                  </a:lnTo>
                  <a:lnTo>
                    <a:pt x="102182" y="39580"/>
                  </a:lnTo>
                  <a:lnTo>
                    <a:pt x="141553" y="18212"/>
                  </a:lnTo>
                  <a:lnTo>
                    <a:pt x="185061" y="4708"/>
                  </a:lnTo>
                  <a:lnTo>
                    <a:pt x="231775" y="0"/>
                  </a:lnTo>
                  <a:lnTo>
                    <a:pt x="1158875" y="0"/>
                  </a:lnTo>
                  <a:lnTo>
                    <a:pt x="1205588" y="4708"/>
                  </a:lnTo>
                  <a:lnTo>
                    <a:pt x="1249096" y="18212"/>
                  </a:lnTo>
                  <a:lnTo>
                    <a:pt x="1288467" y="39580"/>
                  </a:lnTo>
                  <a:lnTo>
                    <a:pt x="1322768" y="67881"/>
                  </a:lnTo>
                  <a:lnTo>
                    <a:pt x="1351069" y="102182"/>
                  </a:lnTo>
                  <a:lnTo>
                    <a:pt x="1372437" y="141553"/>
                  </a:lnTo>
                  <a:lnTo>
                    <a:pt x="1385941" y="185061"/>
                  </a:lnTo>
                  <a:lnTo>
                    <a:pt x="1390650" y="231775"/>
                  </a:lnTo>
                  <a:lnTo>
                    <a:pt x="1390650" y="2730500"/>
                  </a:lnTo>
                  <a:lnTo>
                    <a:pt x="1385941" y="2777213"/>
                  </a:lnTo>
                  <a:lnTo>
                    <a:pt x="1372437" y="2820721"/>
                  </a:lnTo>
                  <a:lnTo>
                    <a:pt x="1351069" y="2860092"/>
                  </a:lnTo>
                  <a:lnTo>
                    <a:pt x="1322768" y="2894393"/>
                  </a:lnTo>
                  <a:lnTo>
                    <a:pt x="1288467" y="2922694"/>
                  </a:lnTo>
                  <a:lnTo>
                    <a:pt x="1249096" y="2944062"/>
                  </a:lnTo>
                  <a:lnTo>
                    <a:pt x="1205588" y="2957566"/>
                  </a:lnTo>
                  <a:lnTo>
                    <a:pt x="1158875" y="2962275"/>
                  </a:lnTo>
                  <a:lnTo>
                    <a:pt x="231775" y="2962275"/>
                  </a:lnTo>
                  <a:lnTo>
                    <a:pt x="185061" y="2957566"/>
                  </a:lnTo>
                  <a:lnTo>
                    <a:pt x="141553" y="2944062"/>
                  </a:lnTo>
                  <a:lnTo>
                    <a:pt x="102182" y="2922694"/>
                  </a:lnTo>
                  <a:lnTo>
                    <a:pt x="67881" y="2894393"/>
                  </a:lnTo>
                  <a:lnTo>
                    <a:pt x="39580" y="2860092"/>
                  </a:lnTo>
                  <a:lnTo>
                    <a:pt x="18212" y="2820721"/>
                  </a:lnTo>
                  <a:lnTo>
                    <a:pt x="4708" y="2777213"/>
                  </a:lnTo>
                  <a:lnTo>
                    <a:pt x="0" y="2730500"/>
                  </a:lnTo>
                  <a:lnTo>
                    <a:pt x="0" y="231775"/>
                  </a:lnTo>
                  <a:close/>
                </a:path>
                <a:path w="1390650" h="6447790">
                  <a:moveTo>
                    <a:pt x="0" y="4192016"/>
                  </a:moveTo>
                  <a:lnTo>
                    <a:pt x="4674" y="4145586"/>
                  </a:lnTo>
                  <a:lnTo>
                    <a:pt x="18081" y="4102354"/>
                  </a:lnTo>
                  <a:lnTo>
                    <a:pt x="39299" y="4063240"/>
                  </a:lnTo>
                  <a:lnTo>
                    <a:pt x="67405" y="4029170"/>
                  </a:lnTo>
                  <a:lnTo>
                    <a:pt x="101475" y="4001064"/>
                  </a:lnTo>
                  <a:lnTo>
                    <a:pt x="140589" y="3979846"/>
                  </a:lnTo>
                  <a:lnTo>
                    <a:pt x="183821" y="3966439"/>
                  </a:lnTo>
                  <a:lnTo>
                    <a:pt x="230250" y="3961765"/>
                  </a:lnTo>
                  <a:lnTo>
                    <a:pt x="1150874" y="3961765"/>
                  </a:lnTo>
                  <a:lnTo>
                    <a:pt x="1197266" y="3966439"/>
                  </a:lnTo>
                  <a:lnTo>
                    <a:pt x="1240482" y="3979846"/>
                  </a:lnTo>
                  <a:lnTo>
                    <a:pt x="1279593" y="4001064"/>
                  </a:lnTo>
                  <a:lnTo>
                    <a:pt x="1313672" y="4029170"/>
                  </a:lnTo>
                  <a:lnTo>
                    <a:pt x="1341791" y="4063240"/>
                  </a:lnTo>
                  <a:lnTo>
                    <a:pt x="1363025" y="4102354"/>
                  </a:lnTo>
                  <a:lnTo>
                    <a:pt x="1376445" y="4145586"/>
                  </a:lnTo>
                  <a:lnTo>
                    <a:pt x="1381125" y="4192016"/>
                  </a:lnTo>
                  <a:lnTo>
                    <a:pt x="1381125" y="6217602"/>
                  </a:lnTo>
                  <a:lnTo>
                    <a:pt x="1376445" y="6263992"/>
                  </a:lnTo>
                  <a:lnTo>
                    <a:pt x="1363025" y="6307201"/>
                  </a:lnTo>
                  <a:lnTo>
                    <a:pt x="1341791" y="6346301"/>
                  </a:lnTo>
                  <a:lnTo>
                    <a:pt x="1313672" y="6380368"/>
                  </a:lnTo>
                  <a:lnTo>
                    <a:pt x="1279593" y="6408477"/>
                  </a:lnTo>
                  <a:lnTo>
                    <a:pt x="1240482" y="6429700"/>
                  </a:lnTo>
                  <a:lnTo>
                    <a:pt x="1197266" y="6443113"/>
                  </a:lnTo>
                  <a:lnTo>
                    <a:pt x="1150874" y="6447790"/>
                  </a:lnTo>
                  <a:lnTo>
                    <a:pt x="230250" y="6447790"/>
                  </a:lnTo>
                  <a:lnTo>
                    <a:pt x="183821" y="6443113"/>
                  </a:lnTo>
                  <a:lnTo>
                    <a:pt x="140589" y="6429700"/>
                  </a:lnTo>
                  <a:lnTo>
                    <a:pt x="101475" y="6408477"/>
                  </a:lnTo>
                  <a:lnTo>
                    <a:pt x="67405" y="6380368"/>
                  </a:lnTo>
                  <a:lnTo>
                    <a:pt x="39299" y="6346301"/>
                  </a:lnTo>
                  <a:lnTo>
                    <a:pt x="18081" y="6307201"/>
                  </a:lnTo>
                  <a:lnTo>
                    <a:pt x="4674" y="6263992"/>
                  </a:lnTo>
                  <a:lnTo>
                    <a:pt x="0" y="6217602"/>
                  </a:lnTo>
                  <a:lnTo>
                    <a:pt x="0" y="4192016"/>
                  </a:lnTo>
                  <a:close/>
                </a:path>
              </a:pathLst>
            </a:custGeom>
            <a:ln w="12700">
              <a:solidFill>
                <a:srgbClr val="41709C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22" name="Graphic 29">
              <a:extLst>
                <a:ext uri="{FF2B5EF4-FFF2-40B4-BE49-F238E27FC236}">
                  <a16:creationId xmlns:a16="http://schemas.microsoft.com/office/drawing/2014/main" id="{988AADE5-8270-D26E-7023-785131125A91}"/>
                </a:ext>
              </a:extLst>
            </p:cNvPr>
            <p:cNvSpPr/>
            <p:nvPr/>
          </p:nvSpPr>
          <p:spPr>
            <a:xfrm>
              <a:off x="8592184" y="4420234"/>
              <a:ext cx="1247775" cy="2362200"/>
            </a:xfrm>
            <a:custGeom>
              <a:avLst/>
              <a:gdLst/>
              <a:ahLst/>
              <a:cxnLst/>
              <a:rect l="l" t="t" r="r" b="b"/>
              <a:pathLst>
                <a:path w="1247775" h="2362200">
                  <a:moveTo>
                    <a:pt x="1247775" y="0"/>
                  </a:moveTo>
                  <a:lnTo>
                    <a:pt x="0" y="0"/>
                  </a:lnTo>
                  <a:lnTo>
                    <a:pt x="0" y="2362200"/>
                  </a:lnTo>
                  <a:lnTo>
                    <a:pt x="1247775" y="2362200"/>
                  </a:lnTo>
                  <a:lnTo>
                    <a:pt x="12477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23" name="Text Box 1">
            <a:extLst>
              <a:ext uri="{FF2B5EF4-FFF2-40B4-BE49-F238E27FC236}">
                <a16:creationId xmlns:a16="http://schemas.microsoft.com/office/drawing/2014/main" id="{4708F0B4-3285-FEC1-73C1-884DF979F2F4}"/>
              </a:ext>
            </a:extLst>
          </p:cNvPr>
          <p:cNvSpPr txBox="1"/>
          <p:nvPr/>
        </p:nvSpPr>
        <p:spPr>
          <a:xfrm>
            <a:off x="1686091" y="0"/>
            <a:ext cx="551815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/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Dinesyddion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moesegol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gwybodus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sy’n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barod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fod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ddinasyddion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Cymru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a’r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byd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4" name="Text Box 1">
            <a:extLst>
              <a:ext uri="{FF2B5EF4-FFF2-40B4-BE49-F238E27FC236}">
                <a16:creationId xmlns:a16="http://schemas.microsoft.com/office/drawing/2014/main" id="{0DC6D032-0E6D-12C0-FE1D-A69B825AE31C}"/>
              </a:ext>
            </a:extLst>
          </p:cNvPr>
          <p:cNvSpPr txBox="1"/>
          <p:nvPr/>
        </p:nvSpPr>
        <p:spPr>
          <a:xfrm rot="16200000">
            <a:off x="5574777" y="3238568"/>
            <a:ext cx="687705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/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Unigolion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iach</a:t>
            </a:r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hyderus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sy’n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barod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fyw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bywyd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llawn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gwerthfawr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fel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aelodau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gwerthfawr</a:t>
            </a:r>
            <a:r>
              <a:rPr lang="en-GB" sz="1000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o </a:t>
            </a:r>
            <a:r>
              <a:rPr lang="en-GB" sz="1000" dirty="0" err="1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gymdeithas</a:t>
            </a:r>
            <a:r>
              <a:rPr lang="en-GB" sz="1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/>
            <a:r>
              <a:rPr lang="en-GB" sz="1000" b="1" dirty="0"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5" name="Text Box 1">
            <a:extLst>
              <a:ext uri="{FF2B5EF4-FFF2-40B4-BE49-F238E27FC236}">
                <a16:creationId xmlns:a16="http://schemas.microsoft.com/office/drawing/2014/main" id="{45A2243F-5F27-B206-3B72-8DCEE3BC31AE}"/>
              </a:ext>
            </a:extLst>
          </p:cNvPr>
          <p:cNvSpPr txBox="1"/>
          <p:nvPr/>
        </p:nvSpPr>
        <p:spPr>
          <a:xfrm rot="16200000">
            <a:off x="-1997608" y="2947210"/>
            <a:ext cx="4428490" cy="36004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b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Ddysgwyr uchelgeisiol, galluog</a:t>
            </a:r>
            <a:r>
              <a:rPr lang="en-GB" sz="100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y’n bared i ddysgu drwy gydol eu hoes.</a:t>
            </a:r>
            <a:endParaRPr lang="en-GB" sz="12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" name="Text Box 1">
            <a:extLst>
              <a:ext uri="{FF2B5EF4-FFF2-40B4-BE49-F238E27FC236}">
                <a16:creationId xmlns:a16="http://schemas.microsoft.com/office/drawing/2014/main" id="{E285E28B-914C-D251-76AF-A6A7EDE8C443}"/>
              </a:ext>
            </a:extLst>
          </p:cNvPr>
          <p:cNvSpPr txBox="1"/>
          <p:nvPr/>
        </p:nvSpPr>
        <p:spPr>
          <a:xfrm>
            <a:off x="1857419" y="6569630"/>
            <a:ext cx="5471160" cy="366395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Cyfranwyr</a:t>
            </a:r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mentrus</a:t>
            </a:r>
            <a:r>
              <a:rPr lang="en-GB" sz="1000" b="1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, </a:t>
            </a:r>
            <a:r>
              <a:rPr lang="en-GB" sz="1000" b="1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creadigol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sy’n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barod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i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chwarae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rhan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lawn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yn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eu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bywyd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a’u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 </a:t>
            </a:r>
            <a:r>
              <a:rPr lang="en-GB" sz="1000" dirty="0" err="1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gwaith</a:t>
            </a:r>
            <a:r>
              <a:rPr lang="en-GB" sz="10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Times New Roman" panose="02020603050405020304" pitchFamily="18" charset="0"/>
              </a:rPr>
              <a:t>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24308931-E6BE-5153-237B-2E046C50F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237697"/>
              </p:ext>
            </p:extLst>
          </p:nvPr>
        </p:nvGraphicFramePr>
        <p:xfrm>
          <a:off x="3043897" y="2901157"/>
          <a:ext cx="3113453" cy="11604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9964">
                  <a:extLst>
                    <a:ext uri="{9D8B030D-6E8A-4147-A177-3AD203B41FA5}">
                      <a16:colId xmlns:a16="http://schemas.microsoft.com/office/drawing/2014/main" val="3753392817"/>
                    </a:ext>
                  </a:extLst>
                </a:gridCol>
                <a:gridCol w="125830">
                  <a:extLst>
                    <a:ext uri="{9D8B030D-6E8A-4147-A177-3AD203B41FA5}">
                      <a16:colId xmlns:a16="http://schemas.microsoft.com/office/drawing/2014/main" val="1925079529"/>
                    </a:ext>
                  </a:extLst>
                </a:gridCol>
                <a:gridCol w="859028">
                  <a:extLst>
                    <a:ext uri="{9D8B030D-6E8A-4147-A177-3AD203B41FA5}">
                      <a16:colId xmlns:a16="http://schemas.microsoft.com/office/drawing/2014/main" val="2303209379"/>
                    </a:ext>
                  </a:extLst>
                </a:gridCol>
                <a:gridCol w="1038631">
                  <a:extLst>
                    <a:ext uri="{9D8B030D-6E8A-4147-A177-3AD203B41FA5}">
                      <a16:colId xmlns:a16="http://schemas.microsoft.com/office/drawing/2014/main" val="2917571212"/>
                    </a:ext>
                  </a:extLst>
                </a:gridCol>
              </a:tblGrid>
              <a:tr h="376422">
                <a:tc gridSpan="4">
                  <a:txBody>
                    <a:bodyPr/>
                    <a:lstStyle/>
                    <a:p>
                      <a:pPr algn="ctr"/>
                      <a:r>
                        <a:rPr lang="cy-GB" sz="10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Thema Blwyddyn 4</a:t>
                      </a:r>
                      <a:r>
                        <a:rPr lang="cy-GB" sz="9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 –Caru Cynefin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900" dirty="0"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33435062"/>
                  </a:ext>
                </a:extLst>
              </a:tr>
              <a:tr h="282358">
                <a:tc>
                  <a:txBody>
                    <a:bodyPr/>
                    <a:lstStyle/>
                    <a:p>
                      <a:pPr algn="l"/>
                      <a:r>
                        <a:rPr lang="cy-GB" sz="900" b="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Prif ffocws:</a:t>
                      </a:r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y-GB" sz="9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Ieithoedd a cyfathrebu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y-GB" sz="9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Dyniaethau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1071757"/>
                  </a:ext>
                </a:extLst>
              </a:tr>
              <a:tr h="276378">
                <a:tc gridSpan="4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cy-GB" sz="1000" b="1" kern="1200" dirty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Sgiliau Trawsgwricwlaidd</a:t>
                      </a:r>
                      <a:endParaRPr lang="en-GB" sz="1000" b="1" kern="120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900"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93714108"/>
                  </a:ext>
                </a:extLst>
              </a:tr>
              <a:tr h="225304">
                <a:tc gridSpan="2">
                  <a:txBody>
                    <a:bodyPr/>
                    <a:lstStyle/>
                    <a:p>
                      <a:pPr algn="ctr"/>
                      <a:r>
                        <a:rPr lang="en-US" sz="900" b="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Rhifedd</a:t>
                      </a:r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Llythrennedd</a:t>
                      </a:r>
                      <a:endParaRPr lang="en-GB" sz="900" b="0">
                        <a:solidFill>
                          <a:schemeClr val="tx1"/>
                        </a:solidFill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b="0" dirty="0" err="1">
                          <a:solidFill>
                            <a:schemeClr val="tx1"/>
                          </a:solidFill>
                          <a:effectLst/>
                          <a:latin typeface="Comic Sans MS" panose="030F0902030302020204" pitchFamily="66" charset="0"/>
                        </a:rPr>
                        <a:t>Digidol</a:t>
                      </a:r>
                      <a:endParaRPr lang="en-GB" sz="900" dirty="0">
                        <a:effectLst/>
                        <a:latin typeface="Comic Sans MS" panose="030F09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7587134"/>
                  </a:ext>
                </a:extLst>
              </a:tr>
            </a:tbl>
          </a:graphicData>
        </a:graphic>
      </p:graphicFrame>
      <p:grpSp>
        <p:nvGrpSpPr>
          <p:cNvPr id="30" name="Group 29">
            <a:extLst>
              <a:ext uri="{FF2B5EF4-FFF2-40B4-BE49-F238E27FC236}">
                <a16:creationId xmlns:a16="http://schemas.microsoft.com/office/drawing/2014/main" id="{297C2AEF-5C8B-123F-5675-80AB02C51A34}"/>
              </a:ext>
            </a:extLst>
          </p:cNvPr>
          <p:cNvGrpSpPr>
            <a:grpSpLocks/>
          </p:cNvGrpSpPr>
          <p:nvPr/>
        </p:nvGrpSpPr>
        <p:grpSpPr>
          <a:xfrm>
            <a:off x="5991665" y="3324179"/>
            <a:ext cx="359410" cy="204470"/>
            <a:chOff x="6350" y="6350"/>
            <a:chExt cx="466725" cy="266700"/>
          </a:xfrm>
        </p:grpSpPr>
        <p:sp>
          <p:nvSpPr>
            <p:cNvPr id="34" name="Graphic 6">
              <a:extLst>
                <a:ext uri="{FF2B5EF4-FFF2-40B4-BE49-F238E27FC236}">
                  <a16:creationId xmlns:a16="http://schemas.microsoft.com/office/drawing/2014/main" id="{4B973158-0F65-C52B-F479-6E2E172C70A8}"/>
                </a:ext>
              </a:extLst>
            </p:cNvPr>
            <p:cNvSpPr/>
            <p:nvPr/>
          </p:nvSpPr>
          <p:spPr>
            <a:xfrm>
              <a:off x="6350" y="6350"/>
              <a:ext cx="466725" cy="266700"/>
            </a:xfrm>
            <a:custGeom>
              <a:avLst/>
              <a:gdLst/>
              <a:ahLst/>
              <a:cxnLst/>
              <a:rect l="l" t="t" r="r" b="b"/>
              <a:pathLst>
                <a:path w="466725" h="266700">
                  <a:moveTo>
                    <a:pt x="333375" y="0"/>
                  </a:moveTo>
                  <a:lnTo>
                    <a:pt x="333375" y="66675"/>
                  </a:lnTo>
                  <a:lnTo>
                    <a:pt x="0" y="66675"/>
                  </a:lnTo>
                  <a:lnTo>
                    <a:pt x="0" y="200025"/>
                  </a:lnTo>
                  <a:lnTo>
                    <a:pt x="333375" y="200025"/>
                  </a:lnTo>
                  <a:lnTo>
                    <a:pt x="333375" y="266700"/>
                  </a:lnTo>
                  <a:lnTo>
                    <a:pt x="466725" y="133350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5" name="Graphic 7">
              <a:extLst>
                <a:ext uri="{FF2B5EF4-FFF2-40B4-BE49-F238E27FC236}">
                  <a16:creationId xmlns:a16="http://schemas.microsoft.com/office/drawing/2014/main" id="{78709C19-4B6A-2C8E-5B5D-A0712BEA467C}"/>
                </a:ext>
              </a:extLst>
            </p:cNvPr>
            <p:cNvSpPr/>
            <p:nvPr/>
          </p:nvSpPr>
          <p:spPr>
            <a:xfrm>
              <a:off x="6350" y="6350"/>
              <a:ext cx="466725" cy="266700"/>
            </a:xfrm>
            <a:custGeom>
              <a:avLst/>
              <a:gdLst/>
              <a:ahLst/>
              <a:cxnLst/>
              <a:rect l="l" t="t" r="r" b="b"/>
              <a:pathLst>
                <a:path w="466725" h="266700">
                  <a:moveTo>
                    <a:pt x="0" y="66675"/>
                  </a:moveTo>
                  <a:lnTo>
                    <a:pt x="333375" y="66675"/>
                  </a:lnTo>
                  <a:lnTo>
                    <a:pt x="333375" y="0"/>
                  </a:lnTo>
                  <a:lnTo>
                    <a:pt x="466725" y="133350"/>
                  </a:lnTo>
                  <a:lnTo>
                    <a:pt x="333375" y="266700"/>
                  </a:lnTo>
                  <a:lnTo>
                    <a:pt x="333375" y="200025"/>
                  </a:lnTo>
                  <a:lnTo>
                    <a:pt x="0" y="200025"/>
                  </a:lnTo>
                  <a:lnTo>
                    <a:pt x="0" y="66675"/>
                  </a:lnTo>
                  <a:close/>
                </a:path>
              </a:pathLst>
            </a:custGeom>
            <a:ln w="12700">
              <a:solidFill>
                <a:srgbClr val="41709C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2856EB73-C6B2-EA84-A980-A439815175D2}"/>
              </a:ext>
            </a:extLst>
          </p:cNvPr>
          <p:cNvGrpSpPr>
            <a:grpSpLocks/>
          </p:cNvGrpSpPr>
          <p:nvPr/>
        </p:nvGrpSpPr>
        <p:grpSpPr>
          <a:xfrm>
            <a:off x="2730899" y="3342498"/>
            <a:ext cx="359410" cy="204470"/>
            <a:chOff x="6350" y="6350"/>
            <a:chExt cx="466725" cy="266700"/>
          </a:xfrm>
        </p:grpSpPr>
        <p:sp>
          <p:nvSpPr>
            <p:cNvPr id="32" name="Graphic 6">
              <a:extLst>
                <a:ext uri="{FF2B5EF4-FFF2-40B4-BE49-F238E27FC236}">
                  <a16:creationId xmlns:a16="http://schemas.microsoft.com/office/drawing/2014/main" id="{9B5E201B-6C12-59E6-32BA-88A29DEBC4E4}"/>
                </a:ext>
              </a:extLst>
            </p:cNvPr>
            <p:cNvSpPr/>
            <p:nvPr/>
          </p:nvSpPr>
          <p:spPr>
            <a:xfrm>
              <a:off x="6350" y="6350"/>
              <a:ext cx="466725" cy="266700"/>
            </a:xfrm>
            <a:custGeom>
              <a:avLst/>
              <a:gdLst/>
              <a:ahLst/>
              <a:cxnLst/>
              <a:rect l="l" t="t" r="r" b="b"/>
              <a:pathLst>
                <a:path w="466725" h="266700">
                  <a:moveTo>
                    <a:pt x="333375" y="0"/>
                  </a:moveTo>
                  <a:lnTo>
                    <a:pt x="333375" y="66675"/>
                  </a:lnTo>
                  <a:lnTo>
                    <a:pt x="0" y="66675"/>
                  </a:lnTo>
                  <a:lnTo>
                    <a:pt x="0" y="200025"/>
                  </a:lnTo>
                  <a:lnTo>
                    <a:pt x="333375" y="200025"/>
                  </a:lnTo>
                  <a:lnTo>
                    <a:pt x="333375" y="266700"/>
                  </a:lnTo>
                  <a:lnTo>
                    <a:pt x="466725" y="133350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33" name="Graphic 7">
              <a:extLst>
                <a:ext uri="{FF2B5EF4-FFF2-40B4-BE49-F238E27FC236}">
                  <a16:creationId xmlns:a16="http://schemas.microsoft.com/office/drawing/2014/main" id="{06AB10B8-4B54-067E-3198-E3EFD24CCFF9}"/>
                </a:ext>
              </a:extLst>
            </p:cNvPr>
            <p:cNvSpPr/>
            <p:nvPr/>
          </p:nvSpPr>
          <p:spPr>
            <a:xfrm>
              <a:off x="6350" y="6350"/>
              <a:ext cx="466725" cy="266700"/>
            </a:xfrm>
            <a:custGeom>
              <a:avLst/>
              <a:gdLst/>
              <a:ahLst/>
              <a:cxnLst/>
              <a:rect l="l" t="t" r="r" b="b"/>
              <a:pathLst>
                <a:path w="466725" h="266700">
                  <a:moveTo>
                    <a:pt x="0" y="66675"/>
                  </a:moveTo>
                  <a:lnTo>
                    <a:pt x="333375" y="66675"/>
                  </a:lnTo>
                  <a:lnTo>
                    <a:pt x="333375" y="0"/>
                  </a:lnTo>
                  <a:lnTo>
                    <a:pt x="466725" y="133350"/>
                  </a:lnTo>
                  <a:lnTo>
                    <a:pt x="333375" y="266700"/>
                  </a:lnTo>
                  <a:lnTo>
                    <a:pt x="333375" y="200025"/>
                  </a:lnTo>
                  <a:lnTo>
                    <a:pt x="0" y="200025"/>
                  </a:lnTo>
                  <a:lnTo>
                    <a:pt x="0" y="66675"/>
                  </a:lnTo>
                  <a:close/>
                </a:path>
              </a:pathLst>
            </a:custGeom>
            <a:ln w="12700">
              <a:solidFill>
                <a:srgbClr val="41709C"/>
              </a:solidFill>
              <a:prstDash val="solid"/>
            </a:ln>
          </p:spPr>
          <p:txBody>
            <a:bodyPr wrap="square" lIns="0" tIns="0" rIns="0" bIns="0" rtlCol="0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80E14038-492F-5499-F9F5-BBC97A47752A}"/>
              </a:ext>
            </a:extLst>
          </p:cNvPr>
          <p:cNvSpPr txBox="1"/>
          <p:nvPr/>
        </p:nvSpPr>
        <p:spPr>
          <a:xfrm>
            <a:off x="1596400" y="2973872"/>
            <a:ext cx="2033836" cy="1110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900" b="1" kern="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Dechrau</a:t>
            </a:r>
            <a:r>
              <a:rPr lang="en-US" sz="900" b="1" kern="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900" b="1" kern="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Diddorol</a:t>
            </a:r>
            <a:endParaRPr lang="en-GB" sz="9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900" b="1" kern="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 </a:t>
            </a:r>
            <a:endParaRPr lang="en-GB" sz="9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6360" marR="754380" algn="ctr">
              <a:lnSpc>
                <a:spcPct val="107000"/>
              </a:lnSpc>
              <a:spcAft>
                <a:spcPts val="0"/>
              </a:spcAft>
            </a:pPr>
            <a:r>
              <a:rPr lang="en-US" sz="900" kern="0" dirty="0" err="1">
                <a:latin typeface="Comic Sans MS" panose="030F0902030302020204" pitchFamily="66" charset="0"/>
                <a:ea typeface="Calibri" panose="020F0502020204030204" pitchFamily="34" charset="0"/>
              </a:rPr>
              <a:t>Ymweliad</a:t>
            </a:r>
            <a:r>
              <a:rPr lang="en-US" sz="900" kern="0" dirty="0">
                <a:latin typeface="Comic Sans MS" panose="030F0902030302020204" pitchFamily="66" charset="0"/>
                <a:ea typeface="Calibri" panose="020F0502020204030204" pitchFamily="34" charset="0"/>
              </a:rPr>
              <a:t> y </a:t>
            </a:r>
            <a:r>
              <a:rPr lang="en-US" sz="900" kern="0" dirty="0" err="1">
                <a:latin typeface="Comic Sans MS" panose="030F0902030302020204" pitchFamily="66" charset="0"/>
                <a:ea typeface="Calibri" panose="020F0502020204030204" pitchFamily="34" charset="0"/>
              </a:rPr>
              <a:t>stadiwm</a:t>
            </a:r>
            <a:r>
              <a:rPr lang="en-US" sz="900" kern="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900" kern="0" dirty="0" err="1">
                <a:latin typeface="Comic Sans MS" panose="030F0902030302020204" pitchFamily="66" charset="0"/>
                <a:ea typeface="Calibri" panose="020F0502020204030204" pitchFamily="34" charset="0"/>
              </a:rPr>
              <a:t>Swansea.com</a:t>
            </a:r>
            <a:endParaRPr lang="en-GB" sz="900" b="1" kern="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639A263-E7CD-C83A-A394-B5ED2A6A75B5}"/>
              </a:ext>
            </a:extLst>
          </p:cNvPr>
          <p:cNvSpPr txBox="1"/>
          <p:nvPr/>
        </p:nvSpPr>
        <p:spPr>
          <a:xfrm>
            <a:off x="5256986" y="2813745"/>
            <a:ext cx="2314578" cy="7766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88060" marR="62230" algn="ctr">
              <a:lnSpc>
                <a:spcPct val="107000"/>
              </a:lnSpc>
              <a:spcAft>
                <a:spcPts val="0"/>
              </a:spcAft>
            </a:pPr>
            <a:r>
              <a:rPr lang="en-US" sz="900" b="1" kern="0" dirty="0" err="1">
                <a:latin typeface="Comic Sans MS" panose="030F0902030302020204" pitchFamily="66" charset="0"/>
              </a:rPr>
              <a:t>Dathlu’r</a:t>
            </a:r>
            <a:r>
              <a:rPr lang="en-US" sz="900" b="1" kern="0" dirty="0">
                <a:latin typeface="Comic Sans MS" panose="030F0902030302020204" pitchFamily="66" charset="0"/>
              </a:rPr>
              <a:t> </a:t>
            </a:r>
            <a:r>
              <a:rPr lang="en-US" sz="900" b="1" kern="0" dirty="0" err="1">
                <a:latin typeface="Comic Sans MS" panose="030F0902030302020204" pitchFamily="66" charset="0"/>
              </a:rPr>
              <a:t>dysgu</a:t>
            </a:r>
            <a:endParaRPr lang="en-US" sz="900" b="1" kern="0" dirty="0">
              <a:latin typeface="Comic Sans MS" panose="030F0902030302020204" pitchFamily="66" charset="0"/>
            </a:endParaRPr>
          </a:p>
          <a:p>
            <a:pPr marL="988060" marR="62230" algn="ctr">
              <a:lnSpc>
                <a:spcPct val="107000"/>
              </a:lnSpc>
              <a:spcAft>
                <a:spcPts val="0"/>
              </a:spcAft>
            </a:pPr>
            <a:endParaRPr lang="en-US" sz="900" b="1" kern="0" dirty="0">
              <a:latin typeface="Comic Sans MS" panose="030F0902030302020204" pitchFamily="66" charset="0"/>
            </a:endParaRPr>
          </a:p>
          <a:p>
            <a:pPr marL="988060" marR="62230" algn="ctr">
              <a:lnSpc>
                <a:spcPct val="107000"/>
              </a:lnSpc>
              <a:spcAft>
                <a:spcPts val="0"/>
              </a:spcAft>
            </a:pP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Noson</a:t>
            </a:r>
            <a:r>
              <a:rPr lang="en-GB" sz="8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agored</a:t>
            </a:r>
            <a:r>
              <a:rPr lang="en-GB" sz="8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yn</a:t>
            </a:r>
            <a:r>
              <a:rPr lang="en-GB" sz="8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arddangos</a:t>
            </a:r>
            <a:r>
              <a:rPr lang="en-GB" sz="8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y Gwaith </a:t>
            </a: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I’r</a:t>
            </a:r>
            <a:r>
              <a:rPr lang="en-GB" sz="800" kern="0" dirty="0">
                <a:solidFill>
                  <a:srgbClr val="424242"/>
                </a:solidFill>
                <a:latin typeface="Comic Sans MS" panose="030F0902030302020204" pitchFamily="66" charset="0"/>
              </a:rPr>
              <a:t> </a:t>
            </a:r>
            <a:r>
              <a:rPr lang="en-GB" sz="800" kern="0" dirty="0" err="1">
                <a:solidFill>
                  <a:srgbClr val="424242"/>
                </a:solidFill>
                <a:latin typeface="Comic Sans MS" panose="030F0902030302020204" pitchFamily="66" charset="0"/>
              </a:rPr>
              <a:t>gymuned</a:t>
            </a:r>
            <a:r>
              <a:rPr lang="en-GB" sz="800" kern="0">
                <a:solidFill>
                  <a:srgbClr val="424242"/>
                </a:solidFill>
                <a:latin typeface="Comic Sans MS" panose="030F0902030302020204" pitchFamily="66" charset="0"/>
              </a:rPr>
              <a:t>.</a:t>
            </a:r>
            <a:endParaRPr lang="en-US" sz="800" kern="0" dirty="0">
              <a:latin typeface="Comic Sans MS" panose="030F0902030302020204" pitchFamily="66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E26E8FC-AF2C-B83D-DEC1-5408DB1D08FB}"/>
              </a:ext>
            </a:extLst>
          </p:cNvPr>
          <p:cNvSpPr txBox="1"/>
          <p:nvPr/>
        </p:nvSpPr>
        <p:spPr>
          <a:xfrm>
            <a:off x="395804" y="3463722"/>
            <a:ext cx="1269742" cy="2686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710"/>
            <a:r>
              <a:rPr lang="en-US" sz="1000" b="1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Ymwelwyr</a:t>
            </a:r>
            <a:r>
              <a:rPr lang="en-US" sz="1000" b="1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:</a:t>
            </a:r>
          </a:p>
          <a:p>
            <a:pPr marL="92710"/>
            <a:endParaRPr lang="en-US" sz="1000" b="1" spc="-1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700" spc="-10" dirty="0">
                <a:latin typeface="Comic Sans MS" panose="030F0902030302020204" pitchFamily="66" charset="0"/>
                <a:ea typeface="Calibri" panose="020F0502020204030204" pitchFamily="34" charset="0"/>
              </a:rPr>
              <a:t>Pc Rob George</a:t>
            </a:r>
          </a:p>
          <a:p>
            <a:pPr marL="92710"/>
            <a:endParaRPr lang="en-US" sz="700" spc="-1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700" spc="-10" dirty="0">
                <a:latin typeface="Comic Sans MS" panose="030F0902030302020204" pitchFamily="66" charset="0"/>
                <a:ea typeface="Calibri" panose="020F0502020204030204" pitchFamily="34" charset="0"/>
              </a:rPr>
              <a:t>Llyfrgell</a:t>
            </a:r>
            <a:endParaRPr lang="en-GB" sz="70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93980" lvl="0">
              <a:lnSpc>
                <a:spcPct val="106000"/>
              </a:lnSpc>
              <a:spcBef>
                <a:spcPts val="100"/>
              </a:spcBef>
              <a:spcAft>
                <a:spcPts val="0"/>
              </a:spcAft>
              <a:tabLst>
                <a:tab pos="321310" algn="l"/>
              </a:tabLst>
            </a:pPr>
            <a:endParaRPr lang="en-GB" sz="12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92710"/>
            <a:endParaRPr lang="en-US" sz="1000" b="1" spc="-1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92710"/>
            <a:r>
              <a:rPr lang="en-US" sz="800" b="1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Teithiau</a:t>
            </a:r>
            <a:endParaRPr lang="en-US" sz="800" b="1" spc="-1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800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Atyniadau</a:t>
            </a:r>
            <a:r>
              <a:rPr lang="en-US" sz="800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800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lleol</a:t>
            </a:r>
            <a:endParaRPr lang="en-US" sz="800" spc="-1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92710"/>
            <a:endParaRPr lang="en-US" sz="800" spc="-1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800" spc="-10" dirty="0" err="1">
                <a:latin typeface="Comic Sans MS" panose="030F0902030302020204" pitchFamily="66" charset="0"/>
                <a:ea typeface="Calibri" panose="020F0502020204030204" pitchFamily="34" charset="0"/>
              </a:rPr>
              <a:t>Stadiwm</a:t>
            </a:r>
            <a:r>
              <a:rPr lang="en-US" sz="800" spc="-1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800" spc="-10" dirty="0" err="1">
                <a:latin typeface="Comic Sans MS" panose="030F0902030302020204" pitchFamily="66" charset="0"/>
                <a:ea typeface="Calibri" panose="020F0502020204030204" pitchFamily="34" charset="0"/>
              </a:rPr>
              <a:t>Swansea.com</a:t>
            </a:r>
            <a:endParaRPr lang="en-US" sz="800" spc="-1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92710"/>
            <a:endParaRPr lang="en-US" sz="800" spc="-1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264160" indent="-171450">
              <a:buFont typeface="Arial" panose="020B0604020202020204" pitchFamily="34" charset="0"/>
              <a:buChar char="•"/>
            </a:pPr>
            <a:r>
              <a:rPr lang="en-US" sz="800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Caerdydd</a:t>
            </a:r>
            <a:r>
              <a:rPr lang="en-US" sz="800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(</a:t>
            </a:r>
            <a:r>
              <a:rPr lang="en-US" sz="800" spc="-1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urdd</a:t>
            </a:r>
            <a:r>
              <a:rPr lang="en-US" sz="800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)</a:t>
            </a:r>
          </a:p>
          <a:p>
            <a:pPr marL="92710"/>
            <a:endParaRPr lang="en-US" sz="1000" b="1" spc="-1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92710"/>
            <a:endParaRPr lang="en-US" sz="1000" b="1" spc="-1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br>
              <a:rPr lang="en-US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</a:b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11B5D0C-AF94-85F0-592A-93478E2AD238}"/>
              </a:ext>
            </a:extLst>
          </p:cNvPr>
          <p:cNvSpPr txBox="1"/>
          <p:nvPr/>
        </p:nvSpPr>
        <p:spPr>
          <a:xfrm>
            <a:off x="7531552" y="427500"/>
            <a:ext cx="1394993" cy="27206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>
              <a:spcBef>
                <a:spcPts val="400"/>
              </a:spcBef>
            </a:pPr>
            <a:r>
              <a:rPr lang="en-US" sz="900" b="1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Awyr</a:t>
            </a:r>
            <a:r>
              <a:rPr lang="en-US" sz="900" b="1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900" b="1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Agored</a:t>
            </a:r>
            <a:r>
              <a:rPr lang="en-US" sz="900" b="1" spc="-1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:</a:t>
            </a:r>
            <a:endParaRPr lang="en-GB" sz="900" b="1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171450" marR="114935" indent="-171450">
              <a:lnSpc>
                <a:spcPct val="106000"/>
              </a:lnSpc>
              <a:spcBef>
                <a:spcPts val="80"/>
              </a:spcBef>
              <a:buFont typeface="Symbol" pitchFamily="2" charset="2"/>
              <a:buChar char="·"/>
              <a:tabLst>
                <a:tab pos="321310" algn="l"/>
              </a:tabLst>
            </a:pPr>
            <a:r>
              <a:rPr lang="en-GB" sz="900" dirty="0">
                <a:latin typeface="Comic Sans MS" panose="030F0902030302020204" pitchFamily="66" charset="0"/>
                <a:ea typeface="Calibri" panose="020F0502020204030204" pitchFamily="34" charset="0"/>
              </a:rPr>
              <a:t>Parc </a:t>
            </a:r>
            <a:r>
              <a:rPr lang="en-GB" sz="900" dirty="0" err="1">
                <a:latin typeface="Comic Sans MS" panose="030F0902030302020204" pitchFamily="66" charset="0"/>
                <a:ea typeface="Calibri" panose="020F0502020204030204" pitchFamily="34" charset="0"/>
              </a:rPr>
              <a:t>Treforys</a:t>
            </a: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114935">
              <a:lnSpc>
                <a:spcPct val="106000"/>
              </a:lnSpc>
              <a:spcBef>
                <a:spcPts val="80"/>
              </a:spcBef>
              <a:tabLst>
                <a:tab pos="321310" algn="l"/>
              </a:tabLst>
            </a:pP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171450" marR="114935" indent="-171450">
              <a:lnSpc>
                <a:spcPct val="106000"/>
              </a:lnSpc>
              <a:spcBef>
                <a:spcPts val="80"/>
              </a:spcBef>
              <a:buFont typeface="Symbol" pitchFamily="2" charset="2"/>
              <a:buChar char="·"/>
              <a:tabLst>
                <a:tab pos="321310" algn="l"/>
              </a:tabLst>
            </a:pPr>
            <a:r>
              <a:rPr lang="en-GB" sz="900" dirty="0" err="1">
                <a:latin typeface="Comic Sans MS" panose="030F0902030302020204" pitchFamily="66" charset="0"/>
                <a:ea typeface="Calibri" panose="020F0502020204030204" pitchFamily="34" charset="0"/>
              </a:rPr>
              <a:t>Rspb-gwylio</a:t>
            </a:r>
            <a:r>
              <a:rPr lang="en-GB" sz="9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GB" sz="900" dirty="0" err="1">
                <a:latin typeface="Comic Sans MS" panose="030F0902030302020204" pitchFamily="66" charset="0"/>
                <a:ea typeface="Calibri" panose="020F0502020204030204" pitchFamily="34" charset="0"/>
              </a:rPr>
              <a:t>adar</a:t>
            </a: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114935">
              <a:lnSpc>
                <a:spcPct val="106000"/>
              </a:lnSpc>
              <a:spcBef>
                <a:spcPts val="80"/>
              </a:spcBef>
              <a:tabLst>
                <a:tab pos="321310" algn="l"/>
              </a:tabLst>
            </a:pPr>
            <a:endParaRPr lang="en-GB" sz="90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171450" marR="114935" lvl="0" indent="-17145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buFont typeface="Symbol" pitchFamily="2" charset="2"/>
              <a:buChar char="·"/>
              <a:tabLst>
                <a:tab pos="321310" algn="l"/>
              </a:tabLst>
            </a:pPr>
            <a:r>
              <a:rPr lang="en-GB" sz="900" dirty="0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Ysgol </a:t>
            </a:r>
            <a:r>
              <a:rPr lang="en-GB" sz="900" dirty="0" err="1">
                <a:effectLst/>
                <a:latin typeface="Comic Sans MS" panose="030F0902030302020204" pitchFamily="66" charset="0"/>
                <a:ea typeface="Calibri" panose="020F0502020204030204" pitchFamily="34" charset="0"/>
              </a:rPr>
              <a:t>Goed</a:t>
            </a:r>
            <a:endParaRPr lang="en-US" sz="60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114935" lvl="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tabLst>
                <a:tab pos="321310" algn="l"/>
              </a:tabLst>
            </a:pPr>
            <a:endParaRPr lang="en-US" sz="600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24130" lvl="0">
              <a:spcBef>
                <a:spcPts val="5"/>
              </a:spcBef>
              <a:spcAft>
                <a:spcPts val="0"/>
              </a:spcAft>
              <a:tabLst>
                <a:tab pos="321310" algn="l"/>
              </a:tabLst>
            </a:pPr>
            <a:r>
              <a:rPr lang="en-US" sz="1000" b="1" spc="0" dirty="0" err="1">
                <a:effectLst/>
                <a:latin typeface="Comic Sans MS" panose="030F0902030302020204" pitchFamily="66" charset="0"/>
                <a:ea typeface="Symbol" pitchFamily="2" charset="2"/>
                <a:cs typeface="Symbol" pitchFamily="2" charset="2"/>
              </a:rPr>
              <a:t>Digwyddiadau</a:t>
            </a:r>
            <a:endParaRPr lang="en-US" sz="1000" b="1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24130" lvl="0">
              <a:spcBef>
                <a:spcPts val="5"/>
              </a:spcBef>
              <a:spcAft>
                <a:spcPts val="0"/>
              </a:spcAft>
              <a:tabLst>
                <a:tab pos="321310" algn="l"/>
              </a:tabLst>
            </a:pPr>
            <a:endParaRPr lang="en-US" sz="9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L="171450" marR="114935" indent="-171450">
              <a:lnSpc>
                <a:spcPct val="106000"/>
              </a:lnSpc>
              <a:spcBef>
                <a:spcPts val="80"/>
              </a:spcBef>
              <a:buFont typeface="Symbol" pitchFamily="2" charset="2"/>
              <a:buChar char="·"/>
              <a:tabLst>
                <a:tab pos="321310" algn="l"/>
              </a:tabLst>
            </a:pPr>
            <a:r>
              <a:rPr lang="en-GB" sz="900" dirty="0" err="1">
                <a:latin typeface="Comic Sans MS" panose="030F0902030302020204" pitchFamily="66" charset="0"/>
                <a:ea typeface="Calibri" panose="020F0502020204030204" pitchFamily="34" charset="0"/>
              </a:rPr>
              <a:t>Ymweliad</a:t>
            </a:r>
            <a:r>
              <a:rPr lang="en-GB" sz="9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GB" sz="900" dirty="0" err="1">
                <a:latin typeface="Comic Sans MS" panose="030F0902030302020204" pitchFamily="66" charset="0"/>
                <a:ea typeface="Calibri" panose="020F0502020204030204" pitchFamily="34" charset="0"/>
              </a:rPr>
              <a:t>Caerdydd</a:t>
            </a: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114935">
              <a:lnSpc>
                <a:spcPct val="106000"/>
              </a:lnSpc>
              <a:spcBef>
                <a:spcPts val="80"/>
              </a:spcBef>
              <a:tabLst>
                <a:tab pos="321310" algn="l"/>
              </a:tabLst>
            </a:pP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R="114935">
              <a:lnSpc>
                <a:spcPct val="106000"/>
              </a:lnSpc>
              <a:spcBef>
                <a:spcPts val="80"/>
              </a:spcBef>
              <a:tabLst>
                <a:tab pos="321310" algn="l"/>
              </a:tabLst>
            </a:pPr>
            <a:endParaRPr lang="en-GB" sz="9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171450" marR="114935" lvl="0" indent="-171450">
              <a:lnSpc>
                <a:spcPct val="106000"/>
              </a:lnSpc>
              <a:spcBef>
                <a:spcPts val="80"/>
              </a:spcBef>
              <a:spcAft>
                <a:spcPts val="0"/>
              </a:spcAft>
              <a:buFont typeface="Symbol" pitchFamily="2" charset="2"/>
              <a:buChar char="·"/>
              <a:tabLst>
                <a:tab pos="321310" algn="l"/>
              </a:tabLst>
            </a:pPr>
            <a:r>
              <a:rPr lang="en-GB" sz="900" dirty="0">
                <a:latin typeface="Comic Sans MS" panose="030F0902030302020204" pitchFamily="66" charset="0"/>
                <a:ea typeface="Calibri" panose="020F0502020204030204" pitchFamily="34" charset="0"/>
              </a:rPr>
              <a:t>Ysgol Good</a:t>
            </a:r>
            <a:r>
              <a:rPr lang="en-US" sz="900" dirty="0">
                <a:latin typeface="Comic Sans MS" panose="030F0902030302020204" pitchFamily="66" charset="0"/>
                <a:ea typeface="Calibri" panose="020F0502020204030204" pitchFamily="34" charset="0"/>
              </a:rPr>
              <a:t> </a:t>
            </a: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endParaRPr lang="en-US" sz="800" dirty="0"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pPr marR="132715" lvl="0">
              <a:lnSpc>
                <a:spcPct val="108000"/>
              </a:lnSpc>
              <a:spcBef>
                <a:spcPts val="70"/>
              </a:spcBef>
              <a:spcAft>
                <a:spcPts val="0"/>
              </a:spcAft>
              <a:tabLst>
                <a:tab pos="321310" algn="l"/>
              </a:tabLst>
            </a:pPr>
            <a:endParaRPr lang="en-GB" sz="1100" spc="0" dirty="0">
              <a:effectLst/>
              <a:latin typeface="Comic Sans MS" panose="030F0902030302020204" pitchFamily="66" charset="0"/>
              <a:ea typeface="Symbol" pitchFamily="2" charset="2"/>
              <a:cs typeface="Symbol" pitchFamily="2" charset="2"/>
            </a:endParaRPr>
          </a:p>
          <a:p>
            <a:r>
              <a:rPr lang="en-US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F78A9EA-533C-C01C-8110-4F8C463E18A9}"/>
              </a:ext>
            </a:extLst>
          </p:cNvPr>
          <p:cNvSpPr txBox="1"/>
          <p:nvPr/>
        </p:nvSpPr>
        <p:spPr>
          <a:xfrm>
            <a:off x="7509596" y="4157111"/>
            <a:ext cx="1305166" cy="28314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 algn="just"/>
            <a:r>
              <a:rPr lang="en-US" sz="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Cist </a:t>
            </a:r>
            <a:r>
              <a:rPr lang="en-US" sz="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lyfrau</a:t>
            </a:r>
            <a:r>
              <a:rPr lang="en-US" sz="800" b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pPr marL="83185" algn="just"/>
            <a:r>
              <a:rPr lang="en-US" sz="700" dirty="0">
                <a:latin typeface="Symbol" pitchFamily="2" charset="2"/>
                <a:ea typeface="Calibri" panose="020F0502020204030204" pitchFamily="34" charset="0"/>
              </a:rPr>
              <a:t>· 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Y Gwaith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Cartref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Coll – Nofel Dosbarth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ar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gyfer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y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gornest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lyfrau</a:t>
            </a:r>
            <a:endParaRPr lang="en-US" sz="700" dirty="0"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3185" algn="just"/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endParaRPr lang="en-US" sz="700" b="1" dirty="0">
              <a:effectLst/>
              <a:latin typeface="Comic Sans MS" panose="030F0902030302020204" pitchFamily="66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r>
              <a:rPr lang="en-US" sz="7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7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Cwpan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Y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Byd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Rwsia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2028</a:t>
            </a:r>
          </a:p>
          <a:p>
            <a:pPr marL="83185">
              <a:lnSpc>
                <a:spcPts val="1080"/>
              </a:lnSpc>
            </a:pPr>
            <a:r>
              <a:rPr lang="en-US" sz="7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7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700" dirty="0" err="1">
                <a:latin typeface="Comic Sans MS" panose="030F0902030302020204" pitchFamily="66" charset="0"/>
                <a:ea typeface="Calibri" panose="020F0502020204030204" pitchFamily="34" charset="0"/>
              </a:rPr>
              <a:t>Ewro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 2016</a:t>
            </a:r>
          </a:p>
          <a:p>
            <a:pPr marL="83185">
              <a:lnSpc>
                <a:spcPts val="1080"/>
              </a:lnSpc>
            </a:pPr>
            <a:r>
              <a:rPr lang="en-GB" sz="700" i="1" dirty="0">
                <a:latin typeface="Comic Sans MS" panose="030F0902030302020204" pitchFamily="66" charset="0"/>
              </a:rPr>
              <a:t>Wonderful Welsh </a:t>
            </a:r>
            <a:r>
              <a:rPr lang="en-US" sz="700" dirty="0">
                <a:latin typeface="Symbol" pitchFamily="2" charset="2"/>
                <a:ea typeface="Calibri" panose="020F0502020204030204" pitchFamily="34" charset="0"/>
              </a:rPr>
              <a:t>· </a:t>
            </a:r>
            <a:r>
              <a:rPr lang="en-GB" sz="700" i="1" dirty="0">
                <a:latin typeface="Comic Sans MS" panose="030F0902030302020204" pitchFamily="66" charset="0"/>
              </a:rPr>
              <a:t>Sporting Heroes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</a:p>
          <a:p>
            <a:pPr marL="83185">
              <a:lnSpc>
                <a:spcPts val="1080"/>
              </a:lnSpc>
            </a:pPr>
            <a:r>
              <a:rPr lang="en-US" sz="7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7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700" dirty="0">
                <a:latin typeface="Comic Sans MS" panose="030F0902030302020204" pitchFamily="66" charset="0"/>
                <a:ea typeface="Calibri" panose="020F0502020204030204" pitchFamily="34" charset="0"/>
              </a:rPr>
              <a:t>Swansea City Football Club</a:t>
            </a:r>
            <a:endParaRPr lang="en-US" sz="8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r>
              <a:rPr lang="en-US" sz="800" b="1" dirty="0" err="1">
                <a:latin typeface="Calibri" panose="020F0502020204030204" pitchFamily="34" charset="0"/>
                <a:ea typeface="Calibri" panose="020F0502020204030204" pitchFamily="34" charset="0"/>
              </a:rPr>
              <a:t>Gwefannau</a:t>
            </a:r>
            <a:endParaRPr lang="en-US" sz="8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r>
              <a:rPr lang="en-US" sz="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Swanseacity.com</a:t>
            </a:r>
            <a:endParaRPr lang="en-US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US" sz="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r>
              <a:rPr lang="en-US" sz="800" dirty="0" err="1">
                <a:latin typeface="Calibri" panose="020F0502020204030204" pitchFamily="34" charset="0"/>
                <a:ea typeface="Calibri" panose="020F0502020204030204" pitchFamily="34" charset="0"/>
              </a:rPr>
              <a:t>Ospreysrugby.com</a:t>
            </a:r>
            <a:endParaRPr lang="en-US" sz="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US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ts val="1080"/>
              </a:lnSpc>
            </a:pP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24130" lvl="0">
              <a:spcBef>
                <a:spcPts val="70"/>
              </a:spcBef>
              <a:spcAft>
                <a:spcPts val="0"/>
              </a:spcAft>
              <a:tabLst>
                <a:tab pos="312420" algn="l"/>
              </a:tabLst>
            </a:pPr>
            <a:endParaRPr lang="en-GB" sz="1050" spc="0" dirty="0">
              <a:effectLst/>
              <a:latin typeface="Calibri" panose="020F0502020204030204" pitchFamily="34" charset="0"/>
              <a:ea typeface="Symbol" pitchFamily="2" charset="2"/>
              <a:cs typeface="Symbol" pitchFamily="2" charset="2"/>
            </a:endParaRPr>
          </a:p>
          <a:p>
            <a:pPr marL="342900" marR="164465" lvl="0" indent="-342900">
              <a:lnSpc>
                <a:spcPct val="106000"/>
              </a:lnSpc>
              <a:spcBef>
                <a:spcPts val="75"/>
              </a:spcBef>
              <a:spcAft>
                <a:spcPts val="0"/>
              </a:spcAft>
              <a:buFont typeface="Symbol" pitchFamily="2" charset="2"/>
              <a:buChar char=""/>
              <a:tabLst>
                <a:tab pos="312420" algn="l"/>
              </a:tabLst>
            </a:pPr>
            <a:endParaRPr lang="en-GB" sz="1050" spc="0" dirty="0">
              <a:effectLst/>
              <a:latin typeface="Calibri" panose="020F0502020204030204" pitchFamily="34" charset="0"/>
              <a:ea typeface="Symbol" pitchFamily="2" charset="2"/>
              <a:cs typeface="Symbol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3C87C0D4-38E5-DC12-01B1-87C4F0E4BE9F}"/>
              </a:ext>
            </a:extLst>
          </p:cNvPr>
          <p:cNvSpPr txBox="1"/>
          <p:nvPr/>
        </p:nvSpPr>
        <p:spPr>
          <a:xfrm>
            <a:off x="257512" y="371084"/>
            <a:ext cx="1394993" cy="4003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3185">
              <a:spcBef>
                <a:spcPts val="400"/>
              </a:spcBef>
            </a:pPr>
            <a:r>
              <a:rPr lang="en-GB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Llais</a:t>
            </a:r>
            <a:r>
              <a:rPr lang="en-GB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Y </a:t>
            </a:r>
            <a:r>
              <a:rPr lang="en-GB" sz="1000" b="1" dirty="0" err="1">
                <a:latin typeface="Calibri" panose="020F0502020204030204" pitchFamily="34" charset="0"/>
                <a:ea typeface="Calibri" panose="020F0502020204030204" pitchFamily="34" charset="0"/>
              </a:rPr>
              <a:t>Dysgwyr</a:t>
            </a:r>
            <a:endParaRPr lang="en-GB" sz="10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>
                <a:latin typeface="Comic Sans MS" panose="030F0902030302020204" pitchFamily="66" charset="0"/>
              </a:rPr>
              <a:t>Beth </a:t>
            </a:r>
            <a:r>
              <a:rPr lang="en-GB" sz="700" dirty="0" err="1">
                <a:latin typeface="Comic Sans MS" panose="030F0902030302020204" pitchFamily="66" charset="0"/>
              </a:rPr>
              <a:t>yw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hanes</a:t>
            </a:r>
            <a:r>
              <a:rPr lang="en-GB" sz="700" dirty="0">
                <a:latin typeface="Comic Sans MS" panose="030F0902030302020204" pitchFamily="66" charset="0"/>
              </a:rPr>
              <a:t> y </a:t>
            </a:r>
            <a:r>
              <a:rPr lang="en-GB" sz="700" dirty="0" err="1">
                <a:latin typeface="Comic Sans MS" panose="030F0902030302020204" pitchFamily="66" charset="0"/>
              </a:rPr>
              <a:t>stadiwm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>
                <a:latin typeface="Comic Sans MS" panose="030F0902030302020204" pitchFamily="66" charset="0"/>
              </a:rPr>
              <a:t>Beth </a:t>
            </a:r>
            <a:r>
              <a:rPr lang="en-GB" sz="700" dirty="0" err="1">
                <a:latin typeface="Comic Sans MS" panose="030F0902030302020204" pitchFamily="66" charset="0"/>
              </a:rPr>
              <a:t>oedd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bodoli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cyn</a:t>
            </a:r>
            <a:r>
              <a:rPr lang="en-GB" sz="700" dirty="0">
                <a:latin typeface="Comic Sans MS" panose="030F0902030302020204" pitchFamily="66" charset="0"/>
              </a:rPr>
              <a:t> y </a:t>
            </a:r>
            <a:r>
              <a:rPr lang="en-GB" sz="700" dirty="0" err="1">
                <a:latin typeface="Comic Sans MS" panose="030F0902030302020204" pitchFamily="66" charset="0"/>
              </a:rPr>
              <a:t>stadiwm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>
                <a:latin typeface="Comic Sans MS" panose="030F0902030302020204" pitchFamily="66" charset="0"/>
              </a:rPr>
              <a:t>Sut </a:t>
            </a:r>
            <a:r>
              <a:rPr lang="en-GB" sz="700" dirty="0" err="1">
                <a:latin typeface="Comic Sans MS" panose="030F0902030302020204" pitchFamily="66" charset="0"/>
              </a:rPr>
              <a:t>sefydlwyd</a:t>
            </a:r>
            <a:r>
              <a:rPr lang="en-GB" sz="700" dirty="0">
                <a:latin typeface="Comic Sans MS" panose="030F0902030302020204" pitchFamily="66" charset="0"/>
              </a:rPr>
              <a:t> y </a:t>
            </a:r>
            <a:r>
              <a:rPr lang="en-GB" sz="700" dirty="0" err="1">
                <a:latin typeface="Comic Sans MS" panose="030F0902030302020204" pitchFamily="66" charset="0"/>
              </a:rPr>
              <a:t>Gweilch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 err="1">
                <a:latin typeface="Comic Sans MS" panose="030F0902030302020204" pitchFamily="66" charset="0"/>
              </a:rPr>
              <a:t>Pwy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mae</a:t>
            </a:r>
            <a:r>
              <a:rPr lang="en-GB" sz="700" dirty="0">
                <a:latin typeface="Comic Sans MS" panose="030F0902030302020204" pitchFamily="66" charset="0"/>
              </a:rPr>
              <a:t> Abertawe </a:t>
            </a:r>
            <a:r>
              <a:rPr lang="en-GB" sz="700" dirty="0" err="1">
                <a:latin typeface="Comic Sans MS" panose="030F0902030302020204" pitchFamily="66" charset="0"/>
              </a:rPr>
              <a:t>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chwarae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erbyn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 err="1">
                <a:latin typeface="Comic Sans MS" panose="030F0902030302020204" pitchFamily="66" charset="0"/>
              </a:rPr>
              <a:t>Oedd</a:t>
            </a:r>
            <a:r>
              <a:rPr lang="en-GB" sz="700" dirty="0">
                <a:latin typeface="Comic Sans MS" panose="030F0902030302020204" pitchFamily="66" charset="0"/>
              </a:rPr>
              <a:t> pel </a:t>
            </a:r>
            <a:r>
              <a:rPr lang="en-GB" sz="700" dirty="0" err="1">
                <a:latin typeface="Comic Sans MS" panose="030F0902030302020204" pitchFamily="66" charset="0"/>
              </a:rPr>
              <a:t>droed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yn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ystod</a:t>
            </a:r>
            <a:r>
              <a:rPr lang="en-GB" sz="700" dirty="0">
                <a:latin typeface="Comic Sans MS" panose="030F0902030302020204" pitchFamily="66" charset="0"/>
              </a:rPr>
              <a:t> yr Ail </a:t>
            </a:r>
            <a:r>
              <a:rPr lang="en-GB" sz="700" dirty="0" err="1">
                <a:latin typeface="Comic Sans MS" panose="030F0902030302020204" pitchFamily="66" charset="0"/>
              </a:rPr>
              <a:t>Rhyfel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Byd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r>
              <a:rPr lang="en-GB" sz="700" dirty="0">
                <a:latin typeface="Comic Sans MS" panose="030F0902030302020204" pitchFamily="66" charset="0"/>
              </a:rPr>
              <a:t>Beth </a:t>
            </a:r>
            <a:r>
              <a:rPr lang="en-GB" sz="700" dirty="0" err="1">
                <a:latin typeface="Comic Sans MS" panose="030F0902030302020204" pitchFamily="66" charset="0"/>
              </a:rPr>
              <a:t>yw</a:t>
            </a:r>
            <a:r>
              <a:rPr lang="en-GB" sz="700" dirty="0">
                <a:latin typeface="Comic Sans MS" panose="030F0902030302020204" pitchFamily="66" charset="0"/>
              </a:rPr>
              <a:t> cost </a:t>
            </a:r>
            <a:r>
              <a:rPr lang="en-GB" sz="700" dirty="0" err="1">
                <a:latin typeface="Comic Sans MS" panose="030F0902030302020204" pitchFamily="66" charset="0"/>
              </a:rPr>
              <a:t>gwylio</a:t>
            </a:r>
            <a:r>
              <a:rPr lang="en-GB" sz="700" dirty="0">
                <a:latin typeface="Comic Sans MS" panose="030F0902030302020204" pitchFamily="66" charset="0"/>
              </a:rPr>
              <a:t> </a:t>
            </a:r>
            <a:r>
              <a:rPr lang="en-GB" sz="700" dirty="0" err="1">
                <a:latin typeface="Comic Sans MS" panose="030F0902030302020204" pitchFamily="66" charset="0"/>
              </a:rPr>
              <a:t>rygbi</a:t>
            </a:r>
            <a:r>
              <a:rPr lang="en-GB" sz="700" dirty="0">
                <a:latin typeface="Comic Sans MS" panose="030F0902030302020204" pitchFamily="66" charset="0"/>
              </a:rPr>
              <a:t> a pel </a:t>
            </a:r>
            <a:r>
              <a:rPr lang="en-GB" sz="700" dirty="0" err="1">
                <a:latin typeface="Comic Sans MS" panose="030F0902030302020204" pitchFamily="66" charset="0"/>
              </a:rPr>
              <a:t>droed</a:t>
            </a:r>
            <a:r>
              <a:rPr lang="en-GB" sz="700" dirty="0">
                <a:latin typeface="Comic Sans MS" panose="030F0902030302020204" pitchFamily="66" charset="0"/>
              </a:rPr>
              <a:t>?</a:t>
            </a: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endParaRPr lang="en-GB" sz="700" dirty="0">
              <a:latin typeface="Comic Sans MS" panose="030F0902030302020204" pitchFamily="66" charset="0"/>
            </a:endParaRP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endParaRPr lang="en-GB" sz="700" dirty="0">
              <a:latin typeface="Comic Sans MS" panose="030F0902030302020204" pitchFamily="66" charset="0"/>
            </a:endParaRP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endParaRPr lang="en-GB" sz="700" dirty="0">
              <a:latin typeface="Comic Sans MS" panose="030F0902030302020204" pitchFamily="66" charset="0"/>
            </a:endParaRP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endParaRPr lang="en-GB" sz="700" dirty="0">
              <a:latin typeface="Comic Sans MS" panose="030F0902030302020204" pitchFamily="66" charset="0"/>
            </a:endParaRPr>
          </a:p>
          <a:p>
            <a:pPr marL="83185">
              <a:lnSpc>
                <a:spcPct val="150000"/>
              </a:lnSpc>
              <a:spcBef>
                <a:spcPts val="400"/>
              </a:spcBef>
            </a:pPr>
            <a:endParaRPr lang="en-GB" sz="700" dirty="0">
              <a:latin typeface="Comic Sans MS" panose="030F0902030302020204" pitchFamily="66" charset="0"/>
            </a:endParaRPr>
          </a:p>
          <a:p>
            <a:pPr marL="83185">
              <a:spcBef>
                <a:spcPts val="400"/>
              </a:spcBef>
            </a:pPr>
            <a:endParaRPr lang="en-GB" sz="1000" b="0" i="0" dirty="0">
              <a:solidFill>
                <a:srgbClr val="424242"/>
              </a:solidFill>
              <a:effectLst/>
              <a:latin typeface="Segoe Sans"/>
            </a:endParaRPr>
          </a:p>
          <a:p>
            <a:pPr marL="83185">
              <a:spcBef>
                <a:spcPts val="400"/>
              </a:spcBef>
            </a:pPr>
            <a:endParaRPr lang="en-GB" sz="1000" b="0" i="0" dirty="0">
              <a:solidFill>
                <a:srgbClr val="424242"/>
              </a:solidFill>
              <a:effectLst/>
              <a:latin typeface="Segoe Sans"/>
            </a:endParaRPr>
          </a:p>
          <a:p>
            <a:pPr marL="83185">
              <a:spcBef>
                <a:spcPts val="400"/>
              </a:spcBef>
            </a:pPr>
            <a:r>
              <a:rPr lang="en-GB" sz="1000" b="1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GB" sz="1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5B1C5DD-9F79-D6A0-6299-CF5EB8E4C0B9}"/>
              </a:ext>
            </a:extLst>
          </p:cNvPr>
          <p:cNvSpPr txBox="1"/>
          <p:nvPr/>
        </p:nvSpPr>
        <p:spPr>
          <a:xfrm>
            <a:off x="1600152" y="4089640"/>
            <a:ext cx="189376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Celfyddydau</a:t>
            </a:r>
            <a:r>
              <a:rPr lang="en-US" sz="1000" b="1" dirty="0"/>
              <a:t> </a:t>
            </a:r>
            <a:r>
              <a:rPr lang="en-US" sz="1000" b="1" dirty="0" err="1"/>
              <a:t>Mynegianol</a:t>
            </a:r>
            <a:r>
              <a:rPr lang="en-US" sz="1000" b="1" dirty="0"/>
              <a:t>:</a:t>
            </a:r>
            <a:endParaRPr lang="en-GB" sz="1000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 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/>
              <a:t>Dylunio</a:t>
            </a:r>
            <a:r>
              <a:rPr lang="en-US" sz="800" dirty="0"/>
              <a:t> a </a:t>
            </a:r>
            <a:r>
              <a:rPr lang="en-US" sz="800" dirty="0" err="1"/>
              <a:t>chreu</a:t>
            </a:r>
            <a:r>
              <a:rPr lang="en-US" sz="800" dirty="0"/>
              <a:t> </a:t>
            </a:r>
            <a:r>
              <a:rPr lang="en-US" sz="800" dirty="0" err="1"/>
              <a:t>bathodyn</a:t>
            </a:r>
            <a:r>
              <a:rPr lang="en-US" sz="800" dirty="0"/>
              <a:t> neu </a:t>
            </a:r>
            <a:r>
              <a:rPr lang="en-US" sz="800" dirty="0" err="1"/>
              <a:t>faner</a:t>
            </a:r>
            <a:r>
              <a:rPr lang="en-US" sz="800" dirty="0"/>
              <a:t> </a:t>
            </a:r>
            <a:r>
              <a:rPr lang="en-US" sz="800" dirty="0" err="1"/>
              <a:t>ar</a:t>
            </a:r>
            <a:r>
              <a:rPr lang="en-US" sz="800" dirty="0"/>
              <a:t> </a:t>
            </a:r>
            <a:r>
              <a:rPr lang="en-US" sz="800" dirty="0" err="1"/>
              <a:t>gyfer</a:t>
            </a:r>
            <a:r>
              <a:rPr lang="en-US" sz="800" dirty="0"/>
              <a:t> yr </a:t>
            </a:r>
            <a:r>
              <a:rPr lang="en-US" sz="800" dirty="0" err="1"/>
              <a:t>Elyrch</a:t>
            </a:r>
            <a:r>
              <a:rPr lang="en-US" sz="800" dirty="0"/>
              <a:t> </a:t>
            </a:r>
            <a:r>
              <a:rPr lang="en-US" sz="800" dirty="0" err="1"/>
              <a:t>neu’r</a:t>
            </a:r>
            <a:r>
              <a:rPr lang="en-US" sz="800" dirty="0"/>
              <a:t> </a:t>
            </a:r>
            <a:r>
              <a:rPr lang="en-US" sz="800" dirty="0" err="1"/>
              <a:t>Gweilch</a:t>
            </a:r>
            <a:r>
              <a:rPr lang="en-US" sz="800" dirty="0"/>
              <a:t> </a:t>
            </a:r>
            <a:r>
              <a:rPr lang="en-US" sz="800" dirty="0" err="1"/>
              <a:t>gan</a:t>
            </a:r>
            <a:r>
              <a:rPr lang="en-US" sz="800" dirty="0"/>
              <a:t> </a:t>
            </a:r>
            <a:r>
              <a:rPr lang="en-US" sz="800" dirty="0" err="1"/>
              <a:t>ddefnyddio</a:t>
            </a:r>
            <a:r>
              <a:rPr lang="en-US" sz="800" dirty="0"/>
              <a:t> </a:t>
            </a:r>
            <a:r>
              <a:rPr lang="en-US" sz="800" dirty="0" err="1"/>
              <a:t>lliwiau</a:t>
            </a:r>
            <a:r>
              <a:rPr lang="en-US" sz="800" dirty="0"/>
              <a:t> a </a:t>
            </a:r>
            <a:r>
              <a:rPr lang="en-US" sz="800" dirty="0" err="1"/>
              <a:t>phatrymau</a:t>
            </a:r>
            <a:r>
              <a:rPr lang="en-US" sz="800" dirty="0"/>
              <a:t> </a:t>
            </a:r>
            <a:r>
              <a:rPr lang="en-US" sz="800" dirty="0" err="1"/>
              <a:t>lleol</a:t>
            </a:r>
            <a:endParaRPr lang="en-GB" sz="800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/>
              <a:t>Creu </a:t>
            </a:r>
            <a:r>
              <a:rPr lang="en-US" sz="800" dirty="0" err="1"/>
              <a:t>darlugoo</a:t>
            </a:r>
            <a:r>
              <a:rPr lang="en-US" sz="800" dirty="0"/>
              <a:t> </a:t>
            </a:r>
            <a:r>
              <a:rPr lang="en-US" sz="800" dirty="0" err="1"/>
              <a:t>sy’n</a:t>
            </a:r>
            <a:r>
              <a:rPr lang="en-US" sz="800" dirty="0"/>
              <a:t> </a:t>
            </a:r>
            <a:r>
              <a:rPr lang="en-US" sz="800" dirty="0" err="1"/>
              <a:t>efelychu</a:t>
            </a:r>
            <a:r>
              <a:rPr lang="en-US" sz="800" dirty="0"/>
              <a:t> </a:t>
            </a:r>
            <a:r>
              <a:rPr lang="en-US" sz="800" dirty="0" err="1"/>
              <a:t>teimladau</a:t>
            </a:r>
            <a:r>
              <a:rPr lang="en-US" sz="800" dirty="0"/>
              <a:t> </a:t>
            </a:r>
            <a:r>
              <a:rPr lang="en-US" sz="800" dirty="0" err="1"/>
              <a:t>diwrnod</a:t>
            </a:r>
            <a:r>
              <a:rPr lang="en-US" sz="800" dirty="0"/>
              <a:t> </a:t>
            </a:r>
            <a:r>
              <a:rPr lang="en-US" sz="800" dirty="0" err="1"/>
              <a:t>gêm</a:t>
            </a:r>
            <a:r>
              <a:rPr lang="en-US" sz="800" dirty="0"/>
              <a:t> </a:t>
            </a:r>
            <a:r>
              <a:rPr lang="en-US" sz="800" dirty="0" err="1"/>
              <a:t>yn</a:t>
            </a:r>
            <a:r>
              <a:rPr lang="en-US" sz="800" dirty="0"/>
              <a:t> </a:t>
            </a:r>
            <a:r>
              <a:rPr lang="en-US" sz="800" dirty="0" err="1"/>
              <a:t>Stadiwm</a:t>
            </a:r>
            <a:r>
              <a:rPr lang="en-US" sz="800" dirty="0"/>
              <a:t> Liberty, </a:t>
            </a:r>
            <a:r>
              <a:rPr lang="en-US" sz="800" dirty="0" err="1"/>
              <a:t>gan</a:t>
            </a:r>
            <a:r>
              <a:rPr lang="en-US" sz="800" dirty="0"/>
              <a:t> </a:t>
            </a:r>
            <a:r>
              <a:rPr lang="en-US" sz="800" dirty="0" err="1"/>
              <a:t>ddefnyddio</a:t>
            </a:r>
            <a:r>
              <a:rPr lang="en-US" sz="800" dirty="0"/>
              <a:t> </a:t>
            </a:r>
            <a:r>
              <a:rPr lang="en-US" sz="800" dirty="0" err="1"/>
              <a:t>lliw</a:t>
            </a:r>
            <a:r>
              <a:rPr lang="en-US" sz="800" dirty="0"/>
              <a:t> a </a:t>
            </a:r>
            <a:r>
              <a:rPr lang="en-US" sz="800" dirty="0" err="1"/>
              <a:t>strôciau</a:t>
            </a:r>
            <a:r>
              <a:rPr lang="en-US" sz="800" dirty="0"/>
              <a:t> </a:t>
            </a:r>
            <a:r>
              <a:rPr lang="en-US" sz="800" dirty="0" err="1"/>
              <a:t>i</a:t>
            </a:r>
            <a:r>
              <a:rPr lang="en-US" sz="800" dirty="0"/>
              <a:t> </a:t>
            </a:r>
            <a:r>
              <a:rPr lang="en-US" sz="800" dirty="0" err="1"/>
              <a:t>ddangos</a:t>
            </a:r>
            <a:r>
              <a:rPr lang="en-US" sz="800" dirty="0"/>
              <a:t> </a:t>
            </a:r>
            <a:r>
              <a:rPr lang="en-US" sz="800" dirty="0" err="1"/>
              <a:t>emosiwn</a:t>
            </a:r>
            <a:endParaRPr lang="en-GB" sz="800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/>
              <a:t>Cyfansoddi</a:t>
            </a:r>
            <a:r>
              <a:rPr lang="en-US" sz="800" dirty="0"/>
              <a:t> </a:t>
            </a:r>
            <a:r>
              <a:rPr lang="en-US" sz="800" dirty="0" err="1"/>
              <a:t>siant</a:t>
            </a:r>
            <a:r>
              <a:rPr lang="en-US" sz="800" dirty="0"/>
              <a:t> neu </a:t>
            </a:r>
            <a:r>
              <a:rPr lang="en-US" sz="800" dirty="0" err="1"/>
              <a:t>gân</a:t>
            </a:r>
            <a:r>
              <a:rPr lang="en-US" sz="800" dirty="0"/>
              <a:t> </a:t>
            </a:r>
            <a:r>
              <a:rPr lang="en-US" sz="800" dirty="0" err="1"/>
              <a:t>syml</a:t>
            </a:r>
            <a:r>
              <a:rPr lang="en-US" sz="800" b="1" dirty="0"/>
              <a:t> </a:t>
            </a:r>
            <a:r>
              <a:rPr lang="en-US" sz="800" dirty="0" err="1"/>
              <a:t>i</a:t>
            </a:r>
            <a:r>
              <a:rPr lang="en-US" sz="800" dirty="0"/>
              <a:t> </a:t>
            </a:r>
            <a:r>
              <a:rPr lang="en-US" sz="800" dirty="0" err="1"/>
              <a:t>gyfleu</a:t>
            </a:r>
            <a:r>
              <a:rPr lang="en-US" sz="800" dirty="0"/>
              <a:t> </a:t>
            </a:r>
            <a:r>
              <a:rPr lang="en-US" sz="800" dirty="0" err="1"/>
              <a:t>cyffro</a:t>
            </a:r>
            <a:r>
              <a:rPr lang="en-US" sz="800" dirty="0"/>
              <a:t> a </a:t>
            </a:r>
            <a:r>
              <a:rPr lang="en-US" sz="800" dirty="0" err="1"/>
              <a:t>balchder</a:t>
            </a:r>
            <a:r>
              <a:rPr lang="en-US" sz="800" dirty="0"/>
              <a:t> </a:t>
            </a:r>
            <a:r>
              <a:rPr lang="en-US" sz="800" dirty="0" err="1"/>
              <a:t>cefnogi’r</a:t>
            </a:r>
            <a:r>
              <a:rPr lang="en-US" sz="800" dirty="0"/>
              <a:t> </a:t>
            </a:r>
            <a:r>
              <a:rPr lang="en-US" sz="800" dirty="0" err="1"/>
              <a:t>tîm</a:t>
            </a:r>
            <a:endParaRPr lang="en-GB" sz="800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/>
              <a:t>Creu </a:t>
            </a:r>
            <a:r>
              <a:rPr lang="en-US" sz="800" dirty="0" err="1"/>
              <a:t>symudiadau</a:t>
            </a:r>
            <a:r>
              <a:rPr lang="en-US" sz="800" dirty="0"/>
              <a:t> neu </a:t>
            </a:r>
            <a:r>
              <a:rPr lang="en-US" sz="800" dirty="0" err="1"/>
              <a:t>ddawns</a:t>
            </a:r>
            <a:r>
              <a:rPr lang="en-US" sz="800" dirty="0"/>
              <a:t> fer </a:t>
            </a:r>
            <a:r>
              <a:rPr lang="en-US" sz="800" dirty="0" err="1"/>
              <a:t>i</a:t>
            </a:r>
            <a:r>
              <a:rPr lang="en-US" sz="800" dirty="0"/>
              <a:t> </a:t>
            </a:r>
            <a:r>
              <a:rPr lang="en-US" sz="800" dirty="0" err="1"/>
              <a:t>adlewyrchu</a:t>
            </a:r>
            <a:r>
              <a:rPr lang="en-US" sz="800" dirty="0"/>
              <a:t> </a:t>
            </a:r>
            <a:r>
              <a:rPr lang="en-US" sz="800" dirty="0" err="1"/>
              <a:t>egni</a:t>
            </a:r>
            <a:r>
              <a:rPr lang="en-US" sz="800" dirty="0"/>
              <a:t> a rhythm </a:t>
            </a:r>
            <a:r>
              <a:rPr lang="en-US" sz="800" dirty="0" err="1"/>
              <a:t>diwrnod</a:t>
            </a:r>
            <a:r>
              <a:rPr lang="en-US" sz="800" dirty="0"/>
              <a:t> </a:t>
            </a:r>
            <a:r>
              <a:rPr lang="en-US" sz="800" dirty="0" err="1"/>
              <a:t>gêm</a:t>
            </a:r>
            <a:endParaRPr lang="en-GB" sz="800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cy-GB" sz="800" dirty="0"/>
              <a:t>Sgriptio/actio golygfa fer yn dangos profiad cefnogwyr/chwaraewyr ar ddiwrndon gem</a:t>
            </a:r>
          </a:p>
          <a:p>
            <a:endParaRPr lang="cy-GB" sz="800" dirty="0"/>
          </a:p>
          <a:p>
            <a:endParaRPr lang="en-GB" sz="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333514-4BB8-A6D6-35BB-81647D5A0E0C}"/>
              </a:ext>
            </a:extLst>
          </p:cNvPr>
          <p:cNvSpPr txBox="1"/>
          <p:nvPr/>
        </p:nvSpPr>
        <p:spPr>
          <a:xfrm>
            <a:off x="3563788" y="4135718"/>
            <a:ext cx="176275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Dyniaethau</a:t>
            </a:r>
            <a:r>
              <a:rPr lang="en-US" sz="1000" b="1" dirty="0"/>
              <a:t>:</a:t>
            </a:r>
            <a:endParaRPr lang="en-GB" sz="10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/>
              <a:t>Gwaith map </a:t>
            </a:r>
            <a:r>
              <a:rPr lang="en-US" sz="800" dirty="0" err="1"/>
              <a:t>i</a:t>
            </a:r>
            <a:r>
              <a:rPr lang="en-US" sz="800" dirty="0"/>
              <a:t> </a:t>
            </a:r>
            <a:r>
              <a:rPr lang="en-US" sz="800" dirty="0" err="1"/>
              <a:t>leoli</a:t>
            </a:r>
            <a:r>
              <a:rPr lang="en-US" sz="800" dirty="0"/>
              <a:t> </a:t>
            </a:r>
            <a:r>
              <a:rPr lang="en-US" sz="800" dirty="0" err="1"/>
              <a:t>siroedd</a:t>
            </a:r>
            <a:r>
              <a:rPr lang="en-US" sz="800" dirty="0"/>
              <a:t> Cymru, </a:t>
            </a:r>
            <a:r>
              <a:rPr lang="en-US" sz="800" dirty="0" err="1"/>
              <a:t>Treforus</a:t>
            </a:r>
            <a:r>
              <a:rPr lang="en-US" sz="800" dirty="0"/>
              <a:t> ac Abertawe, </a:t>
            </a:r>
            <a:r>
              <a:rPr lang="en-US" sz="800" dirty="0" err="1"/>
              <a:t>gan</a:t>
            </a:r>
            <a:r>
              <a:rPr lang="en-US" sz="800" dirty="0"/>
              <a:t> nodi </a:t>
            </a:r>
            <a:r>
              <a:rPr lang="en-US" sz="800" dirty="0" err="1"/>
              <a:t>Stadiwm</a:t>
            </a:r>
            <a:r>
              <a:rPr lang="en-US" sz="800" dirty="0"/>
              <a:t> Liberty</a:t>
            </a:r>
            <a:endParaRPr lang="en-GB" sz="8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cy-GB" sz="800" b="1" dirty="0"/>
              <a:t> </a:t>
            </a:r>
            <a:r>
              <a:rPr lang="en-US" sz="800" dirty="0" err="1"/>
              <a:t>Edrych</a:t>
            </a:r>
            <a:r>
              <a:rPr lang="en-US" sz="800" dirty="0"/>
              <a:t> </a:t>
            </a:r>
            <a:r>
              <a:rPr lang="en-US" sz="800" dirty="0" err="1"/>
              <a:t>ar</a:t>
            </a:r>
            <a:r>
              <a:rPr lang="en-US" sz="800" dirty="0"/>
              <a:t> </a:t>
            </a:r>
            <a:r>
              <a:rPr lang="en-US" sz="800" dirty="0" err="1"/>
              <a:t>sut</a:t>
            </a:r>
            <a:r>
              <a:rPr lang="en-US" sz="800" dirty="0"/>
              <a:t> </a:t>
            </a:r>
            <a:r>
              <a:rPr lang="en-US" sz="800" dirty="0" err="1"/>
              <a:t>mae</a:t>
            </a:r>
            <a:r>
              <a:rPr lang="en-US" sz="800" dirty="0"/>
              <a:t> Abertawe </a:t>
            </a:r>
            <a:r>
              <a:rPr lang="en-US" sz="800" dirty="0" err="1"/>
              <a:t>a’r</a:t>
            </a:r>
            <a:r>
              <a:rPr lang="en-US" sz="800" dirty="0"/>
              <a:t> Swans/Ospreys </a:t>
            </a:r>
            <a:r>
              <a:rPr lang="en-US" sz="800" dirty="0" err="1"/>
              <a:t>wedi</a:t>
            </a:r>
            <a:r>
              <a:rPr lang="en-US" sz="800" dirty="0"/>
              <a:t> </a:t>
            </a:r>
            <a:r>
              <a:rPr lang="en-US" sz="800" dirty="0" err="1"/>
              <a:t>newid</a:t>
            </a:r>
            <a:r>
              <a:rPr lang="en-US" sz="800" dirty="0"/>
              <a:t> </a:t>
            </a:r>
            <a:r>
              <a:rPr lang="en-US" sz="800" dirty="0" err="1"/>
              <a:t>dros</a:t>
            </a:r>
            <a:r>
              <a:rPr lang="en-US" sz="800" dirty="0"/>
              <a:t> </a:t>
            </a:r>
            <a:r>
              <a:rPr lang="en-US" sz="800" dirty="0" err="1"/>
              <a:t>amser</a:t>
            </a:r>
            <a:r>
              <a:rPr lang="en-US" sz="800" dirty="0"/>
              <a:t> </a:t>
            </a:r>
            <a:r>
              <a:rPr lang="en-US" sz="800" dirty="0" err="1"/>
              <a:t>gan</a:t>
            </a:r>
            <a:r>
              <a:rPr lang="en-US" sz="800" dirty="0"/>
              <a:t> </a:t>
            </a:r>
            <a:r>
              <a:rPr lang="en-US" sz="800" dirty="0" err="1"/>
              <a:t>greu</a:t>
            </a:r>
            <a:r>
              <a:rPr lang="en-US" sz="800" dirty="0"/>
              <a:t> </a:t>
            </a:r>
            <a:r>
              <a:rPr lang="en-US" sz="800" dirty="0" err="1"/>
              <a:t>llinell</a:t>
            </a:r>
            <a:r>
              <a:rPr lang="en-US" sz="800" dirty="0"/>
              <a:t> </a:t>
            </a:r>
            <a:r>
              <a:rPr lang="en-US" sz="800" dirty="0" err="1"/>
              <a:t>amser</a:t>
            </a:r>
            <a:r>
              <a:rPr lang="en-US" sz="800" dirty="0"/>
              <a:t> </a:t>
            </a:r>
            <a:r>
              <a:rPr lang="en-US" sz="800" dirty="0" err="1"/>
              <a:t>syml</a:t>
            </a:r>
            <a:endParaRPr lang="en-GB" sz="8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cy-GB" sz="800" b="1" dirty="0"/>
              <a:t> </a:t>
            </a:r>
            <a:r>
              <a:rPr lang="en-US" sz="800" dirty="0" err="1"/>
              <a:t>Archwilio</a:t>
            </a:r>
            <a:r>
              <a:rPr lang="en-US" sz="800" dirty="0"/>
              <a:t> </a:t>
            </a:r>
            <a:r>
              <a:rPr lang="en-US" sz="800" dirty="0" err="1"/>
              <a:t>atyniadau</a:t>
            </a:r>
            <a:r>
              <a:rPr lang="en-US" sz="800" dirty="0"/>
              <a:t> Abertawe a </a:t>
            </a:r>
            <a:r>
              <a:rPr lang="en-US" sz="800" dirty="0" err="1"/>
              <a:t>thrafod</a:t>
            </a:r>
            <a:r>
              <a:rPr lang="en-US" sz="800" dirty="0"/>
              <a:t> pam </a:t>
            </a:r>
            <a:r>
              <a:rPr lang="en-US" sz="800" dirty="0" err="1"/>
              <a:t>eu</a:t>
            </a:r>
            <a:r>
              <a:rPr lang="en-US" sz="800" dirty="0"/>
              <a:t> bod </a:t>
            </a:r>
            <a:r>
              <a:rPr lang="en-US" sz="800" dirty="0" err="1"/>
              <a:t>yn</a:t>
            </a:r>
            <a:r>
              <a:rPr lang="en-US" sz="800" dirty="0"/>
              <a:t> </a:t>
            </a:r>
            <a:r>
              <a:rPr lang="en-US" sz="800" dirty="0" err="1"/>
              <a:t>bwysig</a:t>
            </a:r>
            <a:r>
              <a:rPr lang="en-US" sz="800" dirty="0"/>
              <a:t> </a:t>
            </a:r>
            <a:r>
              <a:rPr lang="en-US" sz="800" dirty="0" err="1"/>
              <a:t>i’r</a:t>
            </a:r>
            <a:r>
              <a:rPr lang="en-US" sz="800" dirty="0"/>
              <a:t> </a:t>
            </a:r>
            <a:r>
              <a:rPr lang="en-US" sz="800" dirty="0" err="1"/>
              <a:t>ardal</a:t>
            </a:r>
            <a:endParaRPr lang="en-GB" sz="8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/>
              <a:t>Trafod</a:t>
            </a:r>
            <a:r>
              <a:rPr lang="en-US" sz="800" dirty="0"/>
              <a:t> </a:t>
            </a:r>
            <a:r>
              <a:rPr lang="en-US" sz="800" dirty="0" err="1"/>
              <a:t>sut</a:t>
            </a:r>
            <a:r>
              <a:rPr lang="en-US" sz="800" dirty="0"/>
              <a:t> </a:t>
            </a:r>
            <a:r>
              <a:rPr lang="en-US" sz="800" dirty="0" err="1"/>
              <a:t>mae</a:t>
            </a:r>
            <a:r>
              <a:rPr lang="en-US" sz="800" dirty="0"/>
              <a:t> </a:t>
            </a:r>
            <a:r>
              <a:rPr lang="en-US" sz="800" dirty="0" err="1"/>
              <a:t>timau</a:t>
            </a:r>
            <a:r>
              <a:rPr lang="en-US" sz="800" dirty="0"/>
              <a:t> </a:t>
            </a:r>
            <a:r>
              <a:rPr lang="en-US" sz="800" dirty="0" err="1"/>
              <a:t>chwaraeon</a:t>
            </a:r>
            <a:r>
              <a:rPr lang="en-US" sz="800" dirty="0"/>
              <a:t> </a:t>
            </a:r>
            <a:r>
              <a:rPr lang="en-US" sz="800" dirty="0" err="1"/>
              <a:t>yn</a:t>
            </a:r>
            <a:r>
              <a:rPr lang="en-US" sz="800" dirty="0"/>
              <a:t> </a:t>
            </a:r>
            <a:r>
              <a:rPr lang="en-US" sz="800" dirty="0" err="1"/>
              <a:t>creu</a:t>
            </a:r>
            <a:r>
              <a:rPr lang="en-US" sz="800" dirty="0"/>
              <a:t> </a:t>
            </a:r>
            <a:r>
              <a:rPr lang="en-US" sz="800" dirty="0" err="1"/>
              <a:t>balchder</a:t>
            </a:r>
            <a:r>
              <a:rPr lang="en-US" sz="800" dirty="0"/>
              <a:t> a </a:t>
            </a:r>
            <a:r>
              <a:rPr lang="en-US" sz="800" dirty="0" err="1"/>
              <a:t>hunaniaeth</a:t>
            </a:r>
            <a:r>
              <a:rPr lang="en-US" sz="800" dirty="0"/>
              <a:t> </a:t>
            </a:r>
            <a:r>
              <a:rPr lang="en-US" sz="800" dirty="0" err="1"/>
              <a:t>leol</a:t>
            </a:r>
            <a:endParaRPr lang="en-GB" sz="8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/>
              <a:t>Adnabod</a:t>
            </a:r>
            <a:r>
              <a:rPr lang="en-US" sz="800" dirty="0"/>
              <a:t> </a:t>
            </a:r>
            <a:r>
              <a:rPr lang="en-US" sz="800" dirty="0" err="1"/>
              <a:t>swyddi</a:t>
            </a:r>
            <a:r>
              <a:rPr lang="en-US" sz="800" dirty="0"/>
              <a:t> </a:t>
            </a:r>
            <a:r>
              <a:rPr lang="en-US" sz="800" dirty="0" err="1"/>
              <a:t>yn</a:t>
            </a:r>
            <a:r>
              <a:rPr lang="en-US" sz="800" dirty="0"/>
              <a:t> y </a:t>
            </a:r>
            <a:r>
              <a:rPr lang="en-US" sz="800" dirty="0" err="1"/>
              <a:t>stadiwm</a:t>
            </a:r>
            <a:r>
              <a:rPr lang="en-US" sz="800" dirty="0"/>
              <a:t> a </a:t>
            </a:r>
            <a:r>
              <a:rPr lang="en-US" sz="800" dirty="0" err="1"/>
              <a:t>thrafod</a:t>
            </a:r>
            <a:r>
              <a:rPr lang="en-US" sz="800" dirty="0"/>
              <a:t> </a:t>
            </a:r>
            <a:r>
              <a:rPr lang="en-US" sz="800" dirty="0" err="1"/>
              <a:t>effaith</a:t>
            </a:r>
            <a:r>
              <a:rPr lang="en-US" sz="800" dirty="0"/>
              <a:t> </a:t>
            </a:r>
            <a:r>
              <a:rPr lang="en-US" sz="800" dirty="0" err="1"/>
              <a:t>economaidd</a:t>
            </a:r>
            <a:r>
              <a:rPr lang="en-US" sz="800" dirty="0"/>
              <a:t> </a:t>
            </a:r>
            <a:r>
              <a:rPr lang="en-US" sz="800" dirty="0" err="1"/>
              <a:t>gemau</a:t>
            </a:r>
            <a:endParaRPr lang="en-GB" sz="800" b="1" dirty="0"/>
          </a:p>
          <a:p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800" dirty="0" err="1"/>
              <a:t>Ystyried</a:t>
            </a:r>
            <a:r>
              <a:rPr lang="en-US" sz="800" dirty="0"/>
              <a:t> </a:t>
            </a:r>
            <a:r>
              <a:rPr lang="en-US" sz="800" dirty="0" err="1"/>
              <a:t>effaith</a:t>
            </a:r>
            <a:r>
              <a:rPr lang="en-US" sz="800" dirty="0"/>
              <a:t> </a:t>
            </a:r>
            <a:r>
              <a:rPr lang="en-US" sz="800" dirty="0" err="1"/>
              <a:t>chwaraeon</a:t>
            </a:r>
            <a:r>
              <a:rPr lang="en-US" sz="800" dirty="0"/>
              <a:t> a </a:t>
            </a:r>
            <a:r>
              <a:rPr lang="en-US" sz="800" dirty="0" err="1"/>
              <a:t>thwristiaeth</a:t>
            </a:r>
            <a:r>
              <a:rPr lang="en-US" sz="800" dirty="0"/>
              <a:t> </a:t>
            </a:r>
            <a:r>
              <a:rPr lang="en-US" sz="800" dirty="0" err="1"/>
              <a:t>ar</a:t>
            </a:r>
            <a:r>
              <a:rPr lang="en-US" sz="800" dirty="0"/>
              <a:t> yr </a:t>
            </a:r>
            <a:r>
              <a:rPr lang="en-US" sz="800" dirty="0" err="1"/>
              <a:t>amgylchedd</a:t>
            </a:r>
            <a:r>
              <a:rPr lang="en-US" sz="800" dirty="0"/>
              <a:t> </a:t>
            </a:r>
            <a:r>
              <a:rPr lang="en-US" sz="800" dirty="0" err="1"/>
              <a:t>lleol</a:t>
            </a:r>
            <a:endParaRPr lang="en-GB" sz="800" b="1" dirty="0"/>
          </a:p>
        </p:txBody>
      </p:sp>
      <p:sp>
        <p:nvSpPr>
          <p:cNvPr id="48" name="Text Box 31">
            <a:extLst>
              <a:ext uri="{FF2B5EF4-FFF2-40B4-BE49-F238E27FC236}">
                <a16:creationId xmlns:a16="http://schemas.microsoft.com/office/drawing/2014/main" id="{5B25AE61-8BE1-3F1F-BA1F-189744A8C120}"/>
              </a:ext>
            </a:extLst>
          </p:cNvPr>
          <p:cNvSpPr txBox="1"/>
          <p:nvPr/>
        </p:nvSpPr>
        <p:spPr>
          <a:xfrm>
            <a:off x="5608581" y="4150298"/>
            <a:ext cx="1931692" cy="238498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5"/>
              </a:spcBef>
              <a:buNone/>
            </a:pPr>
            <a:r>
              <a:rPr lang="en-US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Iechyd a </a:t>
            </a:r>
            <a:r>
              <a:rPr lang="en-US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LLes</a:t>
            </a:r>
            <a:r>
              <a:rPr lang="en-US" sz="1000" b="1" spc="-1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en-GB" sz="11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5"/>
              </a:spcBef>
              <a:buNone/>
            </a:pPr>
            <a:r>
              <a:rPr lang="en-US" sz="800" dirty="0">
                <a:effectLst/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Datblygu</a:t>
            </a:r>
            <a:r>
              <a:rPr lang="en-US" sz="800" dirty="0">
                <a:effectLst/>
                <a:ea typeface="Calibri" panose="020F0502020204030204" pitchFamily="34" charset="0"/>
              </a:rPr>
              <a:t> </a:t>
            </a:r>
            <a:r>
              <a:rPr lang="en-US" sz="800" b="1" dirty="0" err="1">
                <a:effectLst/>
                <a:ea typeface="Calibri" panose="020F0502020204030204" pitchFamily="34" charset="0"/>
              </a:rPr>
              <a:t>ffitrwydd</a:t>
            </a:r>
            <a:r>
              <a:rPr lang="en-US" sz="800" b="1" dirty="0">
                <a:effectLst/>
                <a:ea typeface="Calibri" panose="020F0502020204030204" pitchFamily="34" charset="0"/>
              </a:rPr>
              <a:t> </a:t>
            </a:r>
            <a:r>
              <a:rPr lang="en-US" sz="800" b="1" dirty="0" err="1">
                <a:effectLst/>
                <a:ea typeface="Calibri" panose="020F0502020204030204" pitchFamily="34" charset="0"/>
              </a:rPr>
              <a:t>corfforol</a:t>
            </a:r>
            <a:r>
              <a:rPr lang="en-US" sz="800" dirty="0">
                <a:effectLst/>
                <a:ea typeface="Calibri" panose="020F0502020204030204" pitchFamily="34" charset="0"/>
              </a:rPr>
              <a:t> 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drwy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ymarferion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syml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wedi’u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hysbrydoli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gan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bêl-droed</a:t>
            </a:r>
            <a:r>
              <a:rPr lang="en-US" sz="800" dirty="0">
                <a:effectLst/>
                <a:ea typeface="Calibri" panose="020F0502020204030204" pitchFamily="34" charset="0"/>
              </a:rPr>
              <a:t> a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rygbi</a:t>
            </a:r>
            <a:endParaRPr lang="en-GB" sz="1100" dirty="0">
              <a:effectLst/>
              <a:ea typeface="Calibri" panose="020F0502020204030204" pitchFamily="34" charset="0"/>
            </a:endParaRPr>
          </a:p>
          <a:p>
            <a:pPr>
              <a:buNone/>
            </a:pPr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Ymarfer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sgiliau</a:t>
            </a:r>
            <a:r>
              <a:rPr lang="en-GB" sz="800" b="1" dirty="0">
                <a:effectLst/>
                <a:ea typeface="Calibri" panose="020F0502020204030204" pitchFamily="34" charset="0"/>
              </a:rPr>
              <a:t> 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pêl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fel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pasio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derbyn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rheoli’r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bêl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mewn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gemau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bach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Defnyddio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cyfathrebu</a:t>
            </a:r>
            <a:r>
              <a:rPr lang="en-GB" sz="800" b="1" dirty="0">
                <a:effectLst/>
                <a:ea typeface="Calibri" panose="020F0502020204030204" pitchFamily="34" charset="0"/>
              </a:rPr>
              <a:t> 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clir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(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galw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arwyddo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annog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)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wrth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chwarae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fel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tîm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Cymryd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rhan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mewn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gemau</a:t>
            </a:r>
            <a:r>
              <a:rPr lang="en-GB" sz="800" b="1" dirty="0">
                <a:effectLst/>
                <a:ea typeface="Calibri" panose="020F0502020204030204" pitchFamily="34" charset="0"/>
              </a:rPr>
              <a:t> 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bach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i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gymhwyso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sgiliau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gweithio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gyda’i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gilydd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US" sz="800" dirty="0">
                <a:latin typeface="Symbol" pitchFamily="2" charset="2"/>
                <a:ea typeface="Calibri" panose="020F0502020204030204" pitchFamily="34" charset="0"/>
              </a:rPr>
              <a:t>·</a:t>
            </a:r>
            <a:r>
              <a:rPr lang="en-US" sz="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Myfyrio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berfformiad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, 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cydweithio</a:t>
            </a:r>
            <a:r>
              <a:rPr lang="en-GB" sz="800" b="1" dirty="0">
                <a:effectLst/>
                <a:ea typeface="Calibri" panose="020F0502020204030204" pitchFamily="34" charset="0"/>
              </a:rPr>
              <a:t> a </a:t>
            </a:r>
            <a:r>
              <a:rPr lang="en-GB" sz="800" b="1" dirty="0" err="1">
                <a:effectLst/>
                <a:ea typeface="Calibri" panose="020F0502020204030204" pitchFamily="34" charset="0"/>
              </a:rPr>
              <a:t>chwarae</a:t>
            </a:r>
            <a:r>
              <a:rPr lang="en-GB" sz="800" b="1" dirty="0">
                <a:effectLst/>
                <a:ea typeface="Calibri" panose="020F0502020204030204" pitchFamily="34" charset="0"/>
              </a:rPr>
              <a:t> teg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 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ôl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y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gweithgaredd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 marL="83185">
              <a:spcBef>
                <a:spcPts val="5"/>
              </a:spcBef>
              <a:buNone/>
            </a:pPr>
            <a:r>
              <a:rPr lang="en-US" sz="1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9" name="Text Box 31">
            <a:extLst>
              <a:ext uri="{FF2B5EF4-FFF2-40B4-BE49-F238E27FC236}">
                <a16:creationId xmlns:a16="http://schemas.microsoft.com/office/drawing/2014/main" id="{ABC4F51D-2C37-9415-A4F7-1629C1225368}"/>
              </a:ext>
            </a:extLst>
          </p:cNvPr>
          <p:cNvSpPr txBox="1"/>
          <p:nvPr/>
        </p:nvSpPr>
        <p:spPr>
          <a:xfrm>
            <a:off x="3730748" y="358488"/>
            <a:ext cx="2053930" cy="2400108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5"/>
              </a:spcBef>
              <a:buNone/>
            </a:pPr>
            <a:r>
              <a:rPr lang="en-US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Rhifedd</a:t>
            </a:r>
            <a:r>
              <a:rPr lang="en-US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 </a:t>
            </a:r>
            <a:r>
              <a:rPr lang="en-US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Llythrennedd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5"/>
              </a:spcBef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Ymchwilio</a:t>
            </a:r>
            <a:r>
              <a:rPr lang="en-US" sz="800" dirty="0">
                <a:effectLst/>
                <a:ea typeface="Calibri" panose="020F0502020204030204" pitchFamily="34" charset="0"/>
              </a:rPr>
              <a:t> a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mesur</a:t>
            </a:r>
            <a:r>
              <a:rPr lang="en-US" sz="800" dirty="0">
                <a:effectLst/>
                <a:ea typeface="Calibri" panose="020F0502020204030204" pitchFamily="34" charset="0"/>
              </a:rPr>
              <a:t>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siapiau</a:t>
            </a:r>
            <a:r>
              <a:rPr lang="en-US" sz="800" dirty="0">
                <a:effectLst/>
                <a:ea typeface="Calibri" panose="020F0502020204030204" pitchFamily="34" charset="0"/>
              </a:rPr>
              <a:t> 2D a 3D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yn</a:t>
            </a:r>
            <a:r>
              <a:rPr lang="en-US" sz="800" dirty="0">
                <a:effectLst/>
                <a:ea typeface="Calibri" panose="020F0502020204030204" pitchFamily="34" charset="0"/>
              </a:rPr>
              <a:t> y </a:t>
            </a:r>
            <a:r>
              <a:rPr lang="en-US" sz="800" dirty="0" err="1">
                <a:effectLst/>
                <a:ea typeface="Calibri" panose="020F0502020204030204" pitchFamily="34" charset="0"/>
              </a:rPr>
              <a:t>stadiwm</a:t>
            </a:r>
            <a:endParaRPr lang="en-GB" sz="1100" dirty="0">
              <a:effectLst/>
              <a:ea typeface="Calibri" panose="020F0502020204030204" pitchFamily="34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Creu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tabl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graff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ganlyniadau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gemau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Creu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tabl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graff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ganlyniadau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gemau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Cymharu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prisiau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tocynnau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i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fynd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i’r</a:t>
            </a:r>
            <a:r>
              <a:rPr lang="en-GB" sz="800" dirty="0" err="1">
                <a:ea typeface="Times New Roman" panose="02020603050405020304" pitchFamily="18" charset="0"/>
              </a:rPr>
              <a:t>darlun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stadiwm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Creu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llinell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amser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brif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digwyddiadau’r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stadiwm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Ysgrifennu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disgrifiad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byr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ddiwrnod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gêm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Creu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hysbyseb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i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hyrwyddo’r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clwb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Darllen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stori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adroddiad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syml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am y Swans/Ospreys a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thrafod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y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wybodaeth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gyda’r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dosbarth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Trafod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rhannu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profiadau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cefnogi’r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tîm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gan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ddefnyddio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brawddegau</a:t>
            </a:r>
            <a:r>
              <a:rPr lang="en-GB" sz="800" dirty="0">
                <a:effectLst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ea typeface="Times New Roman" panose="02020603050405020304" pitchFamily="18" charset="0"/>
              </a:rPr>
              <a:t>llaw</a:t>
            </a:r>
            <a:endParaRPr lang="en-GB" sz="1200" dirty="0">
              <a:effectLst/>
              <a:ea typeface="Times New Roman" panose="02020603050405020304" pitchFamily="18" charset="0"/>
            </a:endParaRPr>
          </a:p>
          <a:p>
            <a:pPr>
              <a:spcBef>
                <a:spcPts val="5"/>
              </a:spcBef>
              <a:buNone/>
            </a:pPr>
            <a:r>
              <a:rPr lang="en-US" sz="1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1" name="Text Box 31">
            <a:extLst>
              <a:ext uri="{FF2B5EF4-FFF2-40B4-BE49-F238E27FC236}">
                <a16:creationId xmlns:a16="http://schemas.microsoft.com/office/drawing/2014/main" id="{ADE53C01-33DC-896C-F2A7-E52C04E24457}"/>
              </a:ext>
            </a:extLst>
          </p:cNvPr>
          <p:cNvSpPr txBox="1"/>
          <p:nvPr/>
        </p:nvSpPr>
        <p:spPr>
          <a:xfrm>
            <a:off x="1603726" y="357362"/>
            <a:ext cx="2066211" cy="232906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buNone/>
            </a:pPr>
            <a:r>
              <a:rPr lang="en-GB" sz="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Ieithoedd</a:t>
            </a:r>
            <a:r>
              <a:rPr lang="en-GB" sz="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chyfathrebu</a:t>
            </a:r>
            <a:r>
              <a:rPr lang="en-GB" sz="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>
              <a:buNone/>
            </a:pPr>
            <a:r>
              <a:rPr lang="en-GB" sz="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Cwis</a:t>
            </a:r>
            <a:r>
              <a:rPr lang="en-GB" sz="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y </a:t>
            </a:r>
            <a:r>
              <a:rPr lang="en-GB" sz="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gornest</a:t>
            </a:r>
            <a:r>
              <a:rPr lang="en-GB" sz="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lyfrau</a:t>
            </a:r>
            <a:r>
              <a:rPr lang="en-GB" sz="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Y Gwaith </a:t>
            </a:r>
            <a:r>
              <a:rPr lang="en-GB" sz="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Cartref</a:t>
            </a:r>
            <a:r>
              <a:rPr lang="en-GB" sz="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coll</a:t>
            </a:r>
            <a:endParaRPr lang="en-GB" sz="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Darllen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pennod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olygfa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nodi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prif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syniadau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cymeriadau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lleoliadau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Ysgrifennu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disgrifiad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adroddiad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am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olygfa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ddigwyddiad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stori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Creu map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meddwl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ffeithlun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cymeriadau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a’u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perthnasoedd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Paratoi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chyflwyno’n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llafar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crynodeb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olygfa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bennod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i’r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dosbarth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Cyfweld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“Carter” neu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gymeriadau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eraill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fel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rôl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chwarae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greu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sgiliau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cyfathrebu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llafar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Ymarfer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darllen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gydag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ymwybyddiaeth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o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deimladau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thrafod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sut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mae’r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cymeriadau’n</a:t>
            </a:r>
            <a:r>
              <a:rPr lang="en-GB" sz="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teimlo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5"/>
              </a:spcBef>
              <a:buNone/>
            </a:pPr>
            <a:r>
              <a:rPr lang="en-US" sz="1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2" name="Text Box 31">
            <a:extLst>
              <a:ext uri="{FF2B5EF4-FFF2-40B4-BE49-F238E27FC236}">
                <a16:creationId xmlns:a16="http://schemas.microsoft.com/office/drawing/2014/main" id="{1032C25D-35D4-2845-EE95-FA463CBEEA02}"/>
              </a:ext>
            </a:extLst>
          </p:cNvPr>
          <p:cNvSpPr txBox="1"/>
          <p:nvPr/>
        </p:nvSpPr>
        <p:spPr>
          <a:xfrm>
            <a:off x="5830202" y="357362"/>
            <a:ext cx="1710071" cy="2361045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Bef>
                <a:spcPts val="5"/>
              </a:spcBef>
              <a:buNone/>
            </a:pPr>
            <a:r>
              <a:rPr lang="en-US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Gwyddoniaeth</a:t>
            </a:r>
            <a:r>
              <a:rPr lang="en-US" sz="10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a </a:t>
            </a:r>
            <a:r>
              <a:rPr lang="en-US" sz="10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thechnoleg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Trafod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sut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ofalu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am y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byd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Defnyddio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afal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fel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model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o’r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Ddaear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Dysgu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am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olion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traed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byd-eang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dewisiadau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cynaliadwy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Casglu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didoli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thrafod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sbwriel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Dysgu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pa mor hir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mae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eitemau’n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datgymalu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Ailgylchu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gartref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yr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ysgol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a’r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gymuned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Gwneud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papur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wedi’i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ailgylchu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Asesu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bocsys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bwyd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eco-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gyfeillgar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Trafod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pwysigrwydd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dŵr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chynnal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arolwg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defnydd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r>
              <a:rPr lang="en-GB" sz="800" dirty="0">
                <a:effectLst/>
                <a:latin typeface="Symbol" pitchFamily="2" charset="2"/>
                <a:ea typeface="Times New Roman" panose="02020603050405020304" pitchFamily="18" charset="0"/>
              </a:rPr>
              <a:t>·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Gwahaniaethau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solidau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hylifau</a:t>
            </a:r>
            <a:r>
              <a:rPr lang="en-GB" sz="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en-GB" sz="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nwyon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buNone/>
            </a:pP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5"/>
              </a:spcBef>
              <a:buNone/>
            </a:pPr>
            <a:r>
              <a:rPr lang="en-US" sz="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spcBef>
                <a:spcPts val="5"/>
              </a:spcBef>
              <a:buNone/>
            </a:pPr>
            <a:r>
              <a:rPr lang="en-US" sz="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8115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3730</TotalTime>
  <Words>725</Words>
  <Application>Microsoft Macintosh PowerPoint</Application>
  <PresentationFormat>On-screen Show (4:3)</PresentationFormat>
  <Paragraphs>137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Comic Sans MS</vt:lpstr>
      <vt:lpstr>Segoe Sans</vt:lpstr>
      <vt:lpstr>Symbol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Sharon Davies</dc:creator>
  <cp:lastModifiedBy>A Williams (YGG Tan-y-lan )</cp:lastModifiedBy>
  <cp:revision>18</cp:revision>
  <cp:lastPrinted>2025-09-22T15:30:24Z</cp:lastPrinted>
  <dcterms:created xsi:type="dcterms:W3CDTF">2025-09-17T12:23:26Z</dcterms:created>
  <dcterms:modified xsi:type="dcterms:W3CDTF">2026-01-11T18:30:08Z</dcterms:modified>
</cp:coreProperties>
</file>